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0" r:id="rId4"/>
    <p:sldId id="312" r:id="rId5"/>
    <p:sldId id="313" r:id="rId6"/>
    <p:sldId id="289" r:id="rId7"/>
    <p:sldId id="314" r:id="rId8"/>
    <p:sldId id="301" r:id="rId9"/>
    <p:sldId id="302" r:id="rId10"/>
    <p:sldId id="303" r:id="rId11"/>
    <p:sldId id="297" r:id="rId12"/>
    <p:sldId id="277" r:id="rId13"/>
    <p:sldId id="282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E6415-4B60-42B3-BB91-B906BCC0D053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2FB89-1A1F-45EC-8BAE-249DA0246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78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41321" y="0"/>
            <a:ext cx="3251822" cy="579966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9EEAC17-A5F6-42C7-AAAE-38FD7FF34036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3651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0"/>
                <a:lumOff val="100000"/>
                <a:alpha val="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7.6.17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FD76C11-5675-40AD-A25F-27096D8FA34C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accent1">
                <a:lumMod val="0"/>
                <a:lumOff val="100000"/>
                <a:alpha val="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</a:p>
          <a:p>
            <a:pPr marL="743040" lvl="1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600200" lvl="3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057400" lvl="4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7.6.17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96B5246-383B-487C-B976-4B9CF9BA90DB}" type="slidenum">
              <a:rPr lang="ru-RU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64220" y="2515320"/>
            <a:ext cx="8352720" cy="981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1" strike="noStrike" spc="-1" dirty="0" smtClean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</a:t>
            </a:r>
            <a:r>
              <a:rPr lang="ru-RU" sz="2400" b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Мероприятия по реализации проекта 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«Электронный листок нетрудоспособности» </a:t>
            </a:r>
            <a:endParaRPr lang="ru-RU" sz="2400" b="1" strike="noStrike" spc="-1" dirty="0" smtClean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</a:t>
            </a:r>
            <a:r>
              <a:rPr lang="ru-RU" sz="2400" b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территории Орловской области»</a:t>
            </a: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2"/>
          <p:cNvPicPr/>
          <p:nvPr/>
        </p:nvPicPr>
        <p:blipFill>
          <a:blip r:embed="rId2"/>
          <a:stretch/>
        </p:blipFill>
        <p:spPr>
          <a:xfrm>
            <a:off x="3265200" y="460680"/>
            <a:ext cx="2613600" cy="2221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938259" y="22320"/>
            <a:ext cx="7764821" cy="836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План - график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поэтапного </a:t>
            </a:r>
            <a:r>
              <a:rPr lang="ru-RU" sz="1600" b="1" dirty="0">
                <a:solidFill>
                  <a:srgbClr val="C00000"/>
                </a:solidFill>
              </a:rPr>
              <a:t>перехода медицинских организаций Орловской области к оформлению электронных листков нетрудоспособности</a:t>
            </a:r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09551" y="116640"/>
            <a:ext cx="937762" cy="74196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13760" y="1018070"/>
          <a:ext cx="7337363" cy="5588215"/>
        </p:xfrm>
        <a:graphic>
          <a:graphicData uri="http://schemas.openxmlformats.org/drawingml/2006/table">
            <a:tbl>
              <a:tblPr/>
              <a:tblGrid>
                <a:gridCol w="418989"/>
                <a:gridCol w="4029716"/>
                <a:gridCol w="1413399"/>
                <a:gridCol w="1475259"/>
              </a:tblGrid>
              <a:tr h="127671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№ п/п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Наименование медицинской организации 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ОГРН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 листков нетрудоспособности на бумажных носителях, выданных застрахованным гражданам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 году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13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378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+mn-lt"/>
                        </a:rPr>
                        <a:t>3 квартал 2017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189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Бюджетное учреждение здравоохранения Орловской области "Поликлиника №5"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1025700835643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2850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1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Бюджетное учреждение здравоохранения Орловской области "Болховская центральная районная больница"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1025702658871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3050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42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Общество с ограниченной ответственностью "МегаМед-Орел"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1155749011912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420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81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+mn-lt"/>
                        </a:rPr>
                        <a:t>4 квартал 2017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3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«Детская поликлиника №1»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1025700785912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4 977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3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«Детская поликлиника №2»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1025700834521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4 000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13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«Детская поликлиника №3»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1035751000780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3 300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94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+mn-lt"/>
                        </a:rPr>
                        <a:t>1 квартал 2018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«Поликлиника №2»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1025700833960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13 494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«Поликлиника №1»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1025700770303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13 740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85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«Поликлиника №3»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1025700787672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19 597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148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БУЗ ОО «Больница скорой медицинской помощи им. Н.А. Семашко»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1025700833696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8 334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96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БУЗ ОО «Орловский онкологический диспансер»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1025700832475</a:t>
                      </a:r>
                    </a:p>
                  </a:txBody>
                  <a:tcPr marL="24203" marR="24203" marT="12102" marB="12102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1 900</a:t>
                      </a:r>
                    </a:p>
                  </a:txBody>
                  <a:tcPr marL="24203" marR="24203" marT="12102" marB="12102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3648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1">
                <a:lumMod val="0"/>
                <a:lumOff val="100000"/>
                <a:alpha val="5000"/>
              </a:schemeClr>
            </a:gs>
            <a:gs pos="9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938259" y="22320"/>
            <a:ext cx="7764821" cy="8362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План - график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поэтапного </a:t>
            </a:r>
            <a:r>
              <a:rPr lang="ru-RU" sz="1600" b="1" dirty="0">
                <a:solidFill>
                  <a:srgbClr val="C00000"/>
                </a:solidFill>
              </a:rPr>
              <a:t>перехода медицинских организаций Орловской области к оформлению электронных листков </a:t>
            </a:r>
            <a:r>
              <a:rPr lang="ru-RU" sz="1600" b="1" dirty="0" smtClean="0">
                <a:solidFill>
                  <a:srgbClr val="C00000"/>
                </a:solidFill>
              </a:rPr>
              <a:t>нетрудоспособности </a:t>
            </a:r>
            <a:r>
              <a:rPr lang="ru-RU" sz="1200" b="1" dirty="0" smtClean="0">
                <a:solidFill>
                  <a:srgbClr val="C00000"/>
                </a:solidFill>
              </a:rPr>
              <a:t>(продолжение)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51639" y="116640"/>
            <a:ext cx="981937" cy="849518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96183"/>
              </p:ext>
            </p:extLst>
          </p:nvPr>
        </p:nvGraphicFramePr>
        <p:xfrm>
          <a:off x="1013760" y="1148258"/>
          <a:ext cx="7336851" cy="5298305"/>
        </p:xfrm>
        <a:graphic>
          <a:graphicData uri="http://schemas.openxmlformats.org/drawingml/2006/table">
            <a:tbl>
              <a:tblPr/>
              <a:tblGrid>
                <a:gridCol w="501914"/>
                <a:gridCol w="3990212"/>
                <a:gridCol w="1603941"/>
                <a:gridCol w="1240784"/>
              </a:tblGrid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квартал 2018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/>
                      </a:r>
                      <a:br>
                        <a:rPr lang="ru-RU" sz="1000">
                          <a:effectLst/>
                          <a:latin typeface="+mn-lt"/>
                        </a:rPr>
                      </a:b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БУЗ ОО «Верховская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1025701056028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3 395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БУЗ 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Глазуновская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1025700558817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2 200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«Дмитровская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1025701259374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1 732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«Залегощенская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1025701656628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2 640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«Колпнянская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1025700602840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2 300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БУЗ 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Кромская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1025701256833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3 300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+mn-lt"/>
                        </a:rPr>
                        <a:t>БУЗ ОО «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Нарышкинская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1025702257019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3 827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«Новодеревеньковская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1025700676110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1 650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«Покровская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1025700706998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2 520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«Хотынецкая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  <a:latin typeface="+mn-lt"/>
                        </a:rPr>
                        <a:t>1025701855783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2 200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05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effectLst/>
                          <a:latin typeface="+mn-lt"/>
                        </a:rPr>
                        <a:t>3 </a:t>
                      </a:r>
                      <a:r>
                        <a:rPr lang="ru-RU" sz="1000" b="1" dirty="0">
                          <a:effectLst/>
                          <a:latin typeface="+mn-lt"/>
                        </a:rPr>
                        <a:t>квартал 2018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«Ливенская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1025700516676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19 260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205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«Плещеевская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1025700695536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14 400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«Родильный дом»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1025700785219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3 250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43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«Мценская ЦРБ»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1025700526917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15 972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31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+mn-lt"/>
                        </a:rPr>
                        <a:t>4 квартал 2018</a:t>
                      </a: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/>
                      </a:r>
                      <a:br>
                        <a:rPr lang="ru-RU" sz="1000" dirty="0">
                          <a:effectLst/>
                          <a:latin typeface="+mn-lt"/>
                        </a:rPr>
                      </a:br>
                      <a:endParaRPr lang="ru-RU" sz="1000" dirty="0">
                        <a:effectLst/>
                        <a:latin typeface="+mn-lt"/>
                      </a:endParaRP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6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«Городская больница имени С.П. Боткина»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1025700848690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24 814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«НКМЦ медицинской помощи матерям и детям имени З.И. Круглой»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1025700832860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5 950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«Орловская областная клиническая больница»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1025700832046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11 939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«Орловский областной кожно-венерологический диспансер»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1035751001186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66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БУЗ ОО «Орловский противотуберкулезный диспансер»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1025700830671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470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4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>
                          <a:effectLst/>
                          <a:latin typeface="+mn-lt"/>
                        </a:rPr>
                        <a:t>ООО МЦ "САКАРА"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1035753005970</a:t>
                      </a:r>
                    </a:p>
                  </a:txBody>
                  <a:tcPr marL="20205" marR="20205" marT="10103" marB="10103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marL="20205" marR="20205" marT="10103" marB="1010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296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938259" y="116640"/>
            <a:ext cx="7764821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7" name="TextShape 9"/>
          <p:cNvSpPr txBox="1"/>
          <p:nvPr/>
        </p:nvSpPr>
        <p:spPr>
          <a:xfrm>
            <a:off x="8160480" y="6302520"/>
            <a:ext cx="72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1090659" y="269040"/>
            <a:ext cx="7764821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1243059" y="421440"/>
            <a:ext cx="7764821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6" name="Picture 2"/>
          <p:cNvPicPr/>
          <p:nvPr/>
        </p:nvPicPr>
        <p:blipFill>
          <a:blip r:embed="rId3"/>
          <a:stretch/>
        </p:blipFill>
        <p:spPr>
          <a:xfrm>
            <a:off x="304254" y="84427"/>
            <a:ext cx="938805" cy="806386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99718" y="1068965"/>
            <a:ext cx="718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Спасибо за внимание!</a:t>
            </a:r>
            <a:endParaRPr lang="ru-RU" sz="4800" i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17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548" y="0"/>
            <a:ext cx="7924800" cy="8367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Электронный Листок Нетрудоспособности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6806" y="1423257"/>
            <a:ext cx="7188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</a:lstStyle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ЭЛН – это документ в электронном виде, формируемый в среде автоматизированной информационной системы, подписанный электронными подписями уполномоченных лиц и имеющий равную юридическую силу с листком нетрудоспособности, оформленным в установленном законодательством порядке на бланке листка нетрудоспособности установленной формы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4772" y="3432646"/>
            <a:ext cx="7188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</a:lstStyle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ЭЛН должен выполнять функции, аналогичные ЛН, оформленному на бланке строгой отчетности: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медицинскую – подтверждать факт временной нетрудоспособности гражданина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юридическую – подтверждать временное освобождение гражданина от работы и его право на получение пособия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финансовую – являться основанием для назначения, исчисления и выплаты конкретного пособия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статистическую – представлять собой первичный документ для учета заболеваемости при экспертизе временной нетрудоспособности и изучения причин временной нетрудоспособности, а также для получения иной статистики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4288" y="1032198"/>
            <a:ext cx="1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Понятие ЭЛН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288" y="3063315"/>
            <a:ext cx="17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Функции ЭЛН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34288" y="1401530"/>
            <a:ext cx="8661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41470" y="3432647"/>
            <a:ext cx="86610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r47fss.ru/images/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8" y="116632"/>
            <a:ext cx="84700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1"/>
          <p:cNvSpPr txBox="1">
            <a:spLocks/>
          </p:cNvSpPr>
          <p:nvPr/>
        </p:nvSpPr>
        <p:spPr>
          <a:xfrm>
            <a:off x="8160589" y="6302350"/>
            <a:ext cx="725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8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250" y="209550"/>
            <a:ext cx="6562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cs typeface="Calibri" panose="020F0502020204030204" pitchFamily="34" charset="0"/>
              </a:rPr>
              <a:t>Ожидаемые результаты перехода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cs typeface="Calibri" panose="020F0502020204030204" pitchFamily="34" charset="0"/>
              </a:rPr>
              <a:t>от бумажного документооборота к электронному 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4825" y="942380"/>
            <a:ext cx="82867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застрахованных: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Сокращение времени на хождение по кабинетам;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Электронный листок нетрудоспособности нельзя потерять;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Получение информации о выданных листках и выплатах по ним через личный кабинет.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Фонда социального страхования: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Оперативность получения сведений о страховом случае. Доступна информация не только по «закрытым» литкам нетрудоспособности, но и сведения на всех этапах страхового случая;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Единой БД страховых случаев. Позволит организовать аналитическую работу, направленную на повышение эффективности работы;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затрат на изготовление бумажных бланков листков нетрудоспособности.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Исключение подделок бланков листков нетрудоспособности.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страхователей: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трудозатрат при формировании реестра сведений, отправляемых в Фонд. Уменьшение количества сведений, передаваемых в Фонд, снижение количества ошибок, повышение достоверности информации;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затрат на организацию учета и хранения бланков;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медицинских организаций: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Уменьшение временных затрат врачей на выписку листков нетрудоспособности;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Сведение к минимуму количества нарушений при выдаче и ошибок при заполнении листков нетрудоспособности, повышение достоверности информации;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затрат МО на организацию учета и хранения бланков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/>
          <p:nvPr/>
        </p:nvPicPr>
        <p:blipFill>
          <a:blip r:embed="rId2"/>
          <a:stretch/>
        </p:blipFill>
        <p:spPr>
          <a:xfrm>
            <a:off x="232590" y="104776"/>
            <a:ext cx="900886" cy="7239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0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951" y="1271608"/>
            <a:ext cx="25367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Создает (продлевает, закрывает) ЭЛН.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Выдает бумажного ЛН </a:t>
            </a: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застрахованному (для случая как копия</a:t>
            </a:r>
            <a:r>
              <a:rPr lang="ru-RU" sz="1200" dirty="0" smtClean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).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 smtClean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Отправляет ЭЛН.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ru-RU" sz="1200" dirty="0" smtClean="0">
              <a:solidFill>
                <a:srgbClr val="292929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274713"/>
            <a:ext cx="2664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Передает бумажный ЛН страхователю (для случая как копия).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Сообщает номер ЭЛН.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Получает пособие от страхователя.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21522" y="1274713"/>
            <a:ext cx="252694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Запрашивает ЭЛН по номеру.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Формирует и передает реестр ПВСО.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Рассчитывает и выплачивает пособие.</a:t>
            </a:r>
          </a:p>
        </p:txBody>
      </p:sp>
      <p:pic>
        <p:nvPicPr>
          <p:cNvPr id="10" name="Picture 2" descr="http://r47fss.ru/images/1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6230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349951" y="1268760"/>
            <a:ext cx="2493857" cy="2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458" y="858198"/>
            <a:ext cx="177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Мед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организация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073599" y="1268760"/>
            <a:ext cx="2650529" cy="29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42240" y="858198"/>
            <a:ext cx="1605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Застрахованный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221522" y="1268760"/>
            <a:ext cx="2454934" cy="595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27224" y="858198"/>
            <a:ext cx="1345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Страхователь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121"/>
          <p:cNvSpPr txBox="1">
            <a:spLocks noChangeArrowheads="1"/>
          </p:cNvSpPr>
          <p:nvPr/>
        </p:nvSpPr>
        <p:spPr bwMode="auto">
          <a:xfrm>
            <a:off x="1659249" y="3447545"/>
            <a:ext cx="8755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defRPr sz="1200">
                <a:solidFill>
                  <a:srgbClr val="004080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dirty="0">
                <a:solidFill>
                  <a:srgbClr val="292929"/>
                </a:solidFill>
                <a:latin typeface="Calibri" panose="020F0502020204030204" pitchFamily="34" charset="0"/>
              </a:rPr>
              <a:t>2. </a:t>
            </a:r>
            <a:r>
              <a:rPr lang="ru-RU" dirty="0" smtClean="0">
                <a:solidFill>
                  <a:srgbClr val="292929"/>
                </a:solidFill>
                <a:latin typeface="Calibri" panose="020F0502020204030204" pitchFamily="34" charset="0"/>
              </a:rPr>
              <a:t>ЭЛН</a:t>
            </a:r>
            <a:endParaRPr lang="ru-RU" dirty="0">
              <a:solidFill>
                <a:srgbClr val="292929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70"/>
          <p:cNvSpPr txBox="1">
            <a:spLocks noChangeArrowheads="1"/>
          </p:cNvSpPr>
          <p:nvPr/>
        </p:nvSpPr>
        <p:spPr bwMode="auto">
          <a:xfrm>
            <a:off x="1891318" y="4989995"/>
            <a:ext cx="2051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defRPr sz="12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marL="228600" indent="-228600">
              <a:buAutoNum type="arabicPeriod"/>
            </a:pPr>
            <a:r>
              <a:rPr lang="ru-RU" dirty="0" smtClean="0"/>
              <a:t>Бумажный ЛН </a:t>
            </a:r>
          </a:p>
          <a:p>
            <a:r>
              <a:rPr lang="ru-RU" dirty="0" smtClean="0"/>
              <a:t>(</a:t>
            </a:r>
            <a:r>
              <a:rPr lang="ru-RU" dirty="0"/>
              <a:t>для случая как </a:t>
            </a:r>
            <a:r>
              <a:rPr lang="ru-RU" dirty="0" smtClean="0"/>
              <a:t>копия)</a:t>
            </a:r>
            <a:endParaRPr lang="ru-RU" dirty="0"/>
          </a:p>
        </p:txBody>
      </p:sp>
      <p:cxnSp>
        <p:nvCxnSpPr>
          <p:cNvPr id="38" name="Прямая соединительная линия 163"/>
          <p:cNvCxnSpPr>
            <a:stCxn id="50" idx="0"/>
            <a:endCxn id="52" idx="0"/>
          </p:cNvCxnSpPr>
          <p:nvPr/>
        </p:nvCxnSpPr>
        <p:spPr>
          <a:xfrm rot="16200000" flipV="1">
            <a:off x="4925423" y="1729853"/>
            <a:ext cx="362693" cy="3615671"/>
          </a:xfrm>
          <a:prstGeom prst="bentConnector3">
            <a:avLst>
              <a:gd name="adj1" fmla="val 163029"/>
            </a:avLst>
          </a:prstGeom>
          <a:ln w="19050">
            <a:solidFill>
              <a:srgbClr val="0038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56"/>
          <p:cNvCxnSpPr>
            <a:stCxn id="49" idx="2"/>
            <a:endCxn id="48" idx="1"/>
          </p:cNvCxnSpPr>
          <p:nvPr/>
        </p:nvCxnSpPr>
        <p:spPr>
          <a:xfrm rot="16200000" flipH="1">
            <a:off x="2467786" y="3758388"/>
            <a:ext cx="491590" cy="2437974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56"/>
          <p:cNvCxnSpPr>
            <a:stCxn id="50" idx="1"/>
            <a:endCxn id="59" idx="3"/>
          </p:cNvCxnSpPr>
          <p:nvPr/>
        </p:nvCxnSpPr>
        <p:spPr>
          <a:xfrm rot="10800000">
            <a:off x="4816123" y="3724544"/>
            <a:ext cx="1628213" cy="464760"/>
          </a:xfrm>
          <a:prstGeom prst="bentConnector3">
            <a:avLst>
              <a:gd name="adj1" fmla="val 82231"/>
            </a:avLst>
          </a:prstGeom>
          <a:ln w="19050">
            <a:solidFill>
              <a:srgbClr val="003864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163"/>
          <p:cNvCxnSpPr>
            <a:stCxn id="49" idx="0"/>
            <a:endCxn id="52" idx="1"/>
          </p:cNvCxnSpPr>
          <p:nvPr/>
        </p:nvCxnSpPr>
        <p:spPr>
          <a:xfrm rot="5400000" flipH="1" flipV="1">
            <a:off x="1922236" y="3296902"/>
            <a:ext cx="377271" cy="1232554"/>
          </a:xfrm>
          <a:prstGeom prst="bentConnector2">
            <a:avLst/>
          </a:prstGeom>
          <a:ln w="19050">
            <a:solidFill>
              <a:srgbClr val="0038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167"/>
          <p:cNvCxnSpPr>
            <a:stCxn id="48" idx="2"/>
            <a:endCxn id="50" idx="3"/>
          </p:cNvCxnSpPr>
          <p:nvPr/>
        </p:nvCxnSpPr>
        <p:spPr>
          <a:xfrm rot="5400000" flipH="1" flipV="1">
            <a:off x="5130715" y="3302927"/>
            <a:ext cx="1367779" cy="3140534"/>
          </a:xfrm>
          <a:prstGeom prst="bentConnector4">
            <a:avLst>
              <a:gd name="adj1" fmla="val -16713"/>
              <a:gd name="adj2" fmla="val 107279"/>
            </a:avLst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56"/>
          <p:cNvCxnSpPr>
            <a:stCxn id="50" idx="2"/>
            <a:endCxn id="48" idx="3"/>
          </p:cNvCxnSpPr>
          <p:nvPr/>
        </p:nvCxnSpPr>
        <p:spPr>
          <a:xfrm rot="5400000">
            <a:off x="5453557" y="3762123"/>
            <a:ext cx="563598" cy="2358497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374774" y="5566059"/>
            <a:ext cx="282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3. Бумажный </a:t>
            </a:r>
            <a:r>
              <a:rPr lang="ru-RU" sz="1200" dirty="0" smtClean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ЛН </a:t>
            </a:r>
          </a:p>
          <a:p>
            <a:pPr algn="ctr"/>
            <a:r>
              <a:rPr lang="ru-RU" sz="1200" dirty="0" smtClean="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(для случая как копия)</a:t>
            </a:r>
            <a:endParaRPr lang="ru-RU" sz="1200" dirty="0">
              <a:solidFill>
                <a:srgbClr val="292929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45" name="TextBox 121"/>
          <p:cNvSpPr txBox="1">
            <a:spLocks noChangeArrowheads="1"/>
          </p:cNvSpPr>
          <p:nvPr/>
        </p:nvSpPr>
        <p:spPr bwMode="auto">
          <a:xfrm>
            <a:off x="5115483" y="3923674"/>
            <a:ext cx="12284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defRPr sz="12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lang="ru-RU" dirty="0" smtClean="0"/>
              <a:t>6. Реестр ПВСО</a:t>
            </a:r>
            <a:endParaRPr lang="ru-RU" dirty="0"/>
          </a:p>
        </p:txBody>
      </p:sp>
      <p:sp>
        <p:nvSpPr>
          <p:cNvPr id="46" name="TextBox 121"/>
          <p:cNvSpPr txBox="1">
            <a:spLocks noChangeArrowheads="1"/>
          </p:cNvSpPr>
          <p:nvPr/>
        </p:nvSpPr>
        <p:spPr bwMode="auto">
          <a:xfrm>
            <a:off x="3279379" y="2864239"/>
            <a:ext cx="1929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defRPr sz="12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4. Запрос на </a:t>
            </a:r>
            <a:r>
              <a:rPr lang="ru-RU" dirty="0" smtClean="0"/>
              <a:t>ЭЛН </a:t>
            </a:r>
            <a:r>
              <a:rPr lang="ru-RU" dirty="0"/>
              <a:t>(</a:t>
            </a:r>
            <a:r>
              <a:rPr lang="ru-RU" dirty="0" smtClean="0"/>
              <a:t>№)</a:t>
            </a:r>
            <a:endParaRPr lang="ru-RU" dirty="0"/>
          </a:p>
        </p:txBody>
      </p:sp>
      <p:sp>
        <p:nvSpPr>
          <p:cNvPr id="47" name="TextBox 121"/>
          <p:cNvSpPr txBox="1">
            <a:spLocks noChangeArrowheads="1"/>
          </p:cNvSpPr>
          <p:nvPr/>
        </p:nvSpPr>
        <p:spPr bwMode="auto">
          <a:xfrm>
            <a:off x="5147311" y="4951404"/>
            <a:ext cx="13877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defRPr sz="12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7</a:t>
            </a:r>
            <a:r>
              <a:rPr lang="ru-RU" dirty="0" smtClean="0"/>
              <a:t>. Пособие (3 дня)</a:t>
            </a:r>
            <a:endParaRPr lang="ru-RU" dirty="0"/>
          </a:p>
        </p:txBody>
      </p:sp>
      <p:pic>
        <p:nvPicPr>
          <p:cNvPr id="48" name="Picture 7" descr="D:\Users\DKukushkin\Downloads\1457021719_account_friend_human_man_member_person_profile_user_users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568" y="4889256"/>
            <a:ext cx="623539" cy="6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D:\Users\DKukushkin\Downloads\1457020413_architecture-interior-07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11" y="4101814"/>
            <a:ext cx="629766" cy="62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D:\Users\DKukushkin\Downloads\1457020428_icons-10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35" y="3719035"/>
            <a:ext cx="940537" cy="9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Группа 50"/>
          <p:cNvGrpSpPr/>
          <p:nvPr/>
        </p:nvGrpSpPr>
        <p:grpSpPr>
          <a:xfrm>
            <a:off x="2727148" y="3356342"/>
            <a:ext cx="1143570" cy="736401"/>
            <a:chOff x="4023935" y="4702575"/>
            <a:chExt cx="1143570" cy="736401"/>
          </a:xfrm>
        </p:grpSpPr>
        <p:pic>
          <p:nvPicPr>
            <p:cNvPr id="52" name="Picture 8" descr="D:\Users\DKukushkin\Downloads\1457020909_Streamline-77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935" y="4702575"/>
              <a:ext cx="1143570" cy="73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81"/>
            <p:cNvSpPr txBox="1">
              <a:spLocks noChangeArrowheads="1"/>
            </p:cNvSpPr>
            <p:nvPr/>
          </p:nvSpPr>
          <p:spPr bwMode="auto">
            <a:xfrm>
              <a:off x="4231401" y="4742879"/>
              <a:ext cx="7920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ru-RU"/>
              </a:defPPr>
              <a:lvl1pPr algn="ctr">
                <a:defRPr sz="1000" b="1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9pPr>
            </a:lstStyle>
            <a:p>
              <a:r>
                <a:rPr lang="ru-RU" dirty="0"/>
                <a:t>ЭЛН</a:t>
              </a:r>
            </a:p>
          </p:txBody>
        </p:sp>
      </p:grpSp>
      <p:sp>
        <p:nvSpPr>
          <p:cNvPr id="54" name="TextBox 121"/>
          <p:cNvSpPr txBox="1">
            <a:spLocks noChangeArrowheads="1"/>
          </p:cNvSpPr>
          <p:nvPr/>
        </p:nvSpPr>
        <p:spPr bwMode="auto">
          <a:xfrm>
            <a:off x="952102" y="4691510"/>
            <a:ext cx="11192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eaLnBrk="1" hangingPunct="1">
              <a:defRPr sz="1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Медицинская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организация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(МСЭ)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5" name="TextBox 121"/>
          <p:cNvSpPr txBox="1">
            <a:spLocks noChangeArrowheads="1"/>
          </p:cNvSpPr>
          <p:nvPr/>
        </p:nvSpPr>
        <p:spPr bwMode="auto">
          <a:xfrm>
            <a:off x="6355665" y="4700051"/>
            <a:ext cx="1117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algn="ctr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0" hangingPunct="0">
              <a:defRPr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Страхователь</a:t>
            </a:r>
          </a:p>
        </p:txBody>
      </p:sp>
      <p:sp>
        <p:nvSpPr>
          <p:cNvPr id="56" name="TextBox 121"/>
          <p:cNvSpPr txBox="1">
            <a:spLocks noChangeArrowheads="1"/>
          </p:cNvSpPr>
          <p:nvPr/>
        </p:nvSpPr>
        <p:spPr bwMode="auto">
          <a:xfrm>
            <a:off x="3582686" y="5523668"/>
            <a:ext cx="12718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algn="ctr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0" hangingPunct="0">
              <a:defRPr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Застрахованный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3672552" y="3356343"/>
            <a:ext cx="1143570" cy="736401"/>
            <a:chOff x="4023935" y="4702575"/>
            <a:chExt cx="1143570" cy="736401"/>
          </a:xfrm>
        </p:grpSpPr>
        <p:pic>
          <p:nvPicPr>
            <p:cNvPr id="59" name="Picture 8" descr="D:\Users\DKukushkin\Downloads\1457020909_Streamline-77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935" y="4702575"/>
              <a:ext cx="1143570" cy="73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81"/>
            <p:cNvSpPr txBox="1">
              <a:spLocks noChangeArrowheads="1"/>
            </p:cNvSpPr>
            <p:nvPr/>
          </p:nvSpPr>
          <p:spPr bwMode="auto">
            <a:xfrm>
              <a:off x="4203303" y="4742879"/>
              <a:ext cx="7920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ru-RU"/>
              </a:defPPr>
              <a:lvl1pPr algn="ctr">
                <a:defRPr sz="1000" b="1">
                  <a:solidFill>
                    <a:schemeClr val="accent1">
                      <a:lumMod val="50000"/>
                    </a:schemeClr>
                  </a:solidFill>
                </a:defRPr>
              </a:lvl1pPr>
              <a:lvl2pPr marL="742950" indent="-285750" eaLnBrk="0" hangingPunct="0">
                <a:defRPr>
                  <a:latin typeface="Arial" charset="0"/>
                  <a:ea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ea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ea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ea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ea typeface="Arial" charset="0"/>
                </a:defRPr>
              </a:lvl9pPr>
            </a:lstStyle>
            <a:p>
              <a:r>
                <a:rPr lang="ru-RU" dirty="0"/>
                <a:t>ПВСО</a:t>
              </a:r>
            </a:p>
          </p:txBody>
        </p:sp>
      </p:grpSp>
      <p:cxnSp>
        <p:nvCxnSpPr>
          <p:cNvPr id="61" name="Прямая со стрелкой 56"/>
          <p:cNvCxnSpPr>
            <a:stCxn id="59" idx="2"/>
            <a:endCxn id="48" idx="0"/>
          </p:cNvCxnSpPr>
          <p:nvPr/>
        </p:nvCxnSpPr>
        <p:spPr>
          <a:xfrm rot="16200000" flipH="1">
            <a:off x="3846081" y="4490999"/>
            <a:ext cx="796512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21"/>
          <p:cNvSpPr txBox="1">
            <a:spLocks noChangeArrowheads="1"/>
          </p:cNvSpPr>
          <p:nvPr/>
        </p:nvSpPr>
        <p:spPr bwMode="auto">
          <a:xfrm>
            <a:off x="6300988" y="2864240"/>
            <a:ext cx="715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defRPr sz="12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5. </a:t>
            </a:r>
            <a:r>
              <a:rPr lang="ru-RU" dirty="0" smtClean="0"/>
              <a:t>ЭЛН</a:t>
            </a:r>
            <a:endParaRPr lang="ru-RU" dirty="0"/>
          </a:p>
        </p:txBody>
      </p:sp>
      <p:sp>
        <p:nvSpPr>
          <p:cNvPr id="63" name="TextBox 121"/>
          <p:cNvSpPr txBox="1">
            <a:spLocks noChangeArrowheads="1"/>
          </p:cNvSpPr>
          <p:nvPr/>
        </p:nvSpPr>
        <p:spPr bwMode="auto">
          <a:xfrm>
            <a:off x="3563135" y="4299532"/>
            <a:ext cx="13877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eaLnBrk="1" hangingPunct="1">
              <a:defRPr sz="1200">
                <a:solidFill>
                  <a:srgbClr val="292929"/>
                </a:solidFill>
                <a:latin typeface="Calibri" panose="020F0502020204030204" pitchFamily="34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8</a:t>
            </a:r>
            <a:r>
              <a:rPr lang="ru-RU" dirty="0" smtClean="0"/>
              <a:t>. Пособие (ФСС)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952102" y="0"/>
            <a:ext cx="7953359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схема процесса ЭЛН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регионах с ПВСО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121"/>
          <p:cNvSpPr txBox="1">
            <a:spLocks noChangeArrowheads="1"/>
          </p:cNvSpPr>
          <p:nvPr/>
        </p:nvSpPr>
        <p:spPr bwMode="auto">
          <a:xfrm>
            <a:off x="3422137" y="3978704"/>
            <a:ext cx="7452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algn="ctr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0" hangingPunct="0">
              <a:defRPr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9pPr>
          </a:lstStyle>
          <a:p>
            <a:r>
              <a:rPr lang="ru-RU" dirty="0" smtClean="0"/>
              <a:t>ФСС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2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51639" y="116640"/>
            <a:ext cx="938805" cy="806386"/>
          </a:xfrm>
          <a:prstGeom prst="rect">
            <a:avLst/>
          </a:prstGeom>
          <a:ln>
            <a:noFill/>
          </a:ln>
        </p:spPr>
      </p:pic>
      <p:sp>
        <p:nvSpPr>
          <p:cNvPr id="167" name="TextShape 9"/>
          <p:cNvSpPr txBox="1"/>
          <p:nvPr/>
        </p:nvSpPr>
        <p:spPr>
          <a:xfrm>
            <a:off x="8160480" y="6302520"/>
            <a:ext cx="72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985" y="198408"/>
            <a:ext cx="7392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Рабочие встречи ОРО с представителями администрации г. Орла, Департамента здравоохранения Орловской области и руководителями медицинских организаций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" y="1242204"/>
            <a:ext cx="5201729" cy="35642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9" y="3525729"/>
            <a:ext cx="4839731" cy="319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314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363076" y="148853"/>
            <a:ext cx="7159924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Медицинские организации Орловской области, выдающие электронные листки нетрудоспособности с 1 июля 2017г.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51639" y="116640"/>
            <a:ext cx="938805" cy="806386"/>
          </a:xfrm>
          <a:prstGeom prst="rect">
            <a:avLst/>
          </a:prstGeom>
          <a:ln>
            <a:noFill/>
          </a:ln>
        </p:spPr>
      </p:pic>
      <p:sp>
        <p:nvSpPr>
          <p:cNvPr id="167" name="TextShape 9"/>
          <p:cNvSpPr txBox="1"/>
          <p:nvPr/>
        </p:nvSpPr>
        <p:spPr>
          <a:xfrm>
            <a:off x="8160480" y="6302520"/>
            <a:ext cx="72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45" y="1767243"/>
            <a:ext cx="3442042" cy="2219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849" y="1166623"/>
            <a:ext cx="33556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БУЗ Орловской области «Болховская центральная районная больница»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1445" y="1175249"/>
            <a:ext cx="33815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БУЗ Орловской области «Поликлиника №5»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1607" y="4055342"/>
            <a:ext cx="295886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ООО «</a:t>
            </a:r>
            <a:r>
              <a:rPr lang="ru-RU" sz="1400" dirty="0" err="1" smtClean="0">
                <a:solidFill>
                  <a:srgbClr val="C00000"/>
                </a:solidFill>
              </a:rPr>
              <a:t>МегаМед</a:t>
            </a:r>
            <a:r>
              <a:rPr lang="ru-RU" sz="1400" dirty="0" smtClean="0">
                <a:solidFill>
                  <a:srgbClr val="C00000"/>
                </a:solidFill>
              </a:rPr>
              <a:t> – Орел»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" y="1767244"/>
            <a:ext cx="3455059" cy="2219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92" y="4363120"/>
            <a:ext cx="3692107" cy="23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94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311216" y="116639"/>
            <a:ext cx="7073660" cy="78050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/>
              </a:rPr>
              <a:t>Буклет и выпуск корпоративной газеты Орловского регионального отделения по теме: «Электронный листок нетрудоспособности»</a:t>
            </a:r>
            <a:endParaRPr lang="ru-RU" sz="1600" b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51640" y="116639"/>
            <a:ext cx="912926" cy="780507"/>
          </a:xfrm>
          <a:prstGeom prst="rect">
            <a:avLst/>
          </a:prstGeom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6" y="1069675"/>
            <a:ext cx="708228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7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51639" y="116640"/>
            <a:ext cx="938805" cy="806386"/>
          </a:xfrm>
          <a:prstGeom prst="rect">
            <a:avLst/>
          </a:prstGeom>
          <a:ln>
            <a:noFill/>
          </a:ln>
        </p:spPr>
      </p:pic>
      <p:sp>
        <p:nvSpPr>
          <p:cNvPr id="167" name="TextShape 9"/>
          <p:cNvSpPr txBox="1"/>
          <p:nvPr/>
        </p:nvSpPr>
        <p:spPr>
          <a:xfrm>
            <a:off x="8160480" y="6302520"/>
            <a:ext cx="72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2" y="983411"/>
            <a:ext cx="5355531" cy="3381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83" y="3536830"/>
            <a:ext cx="4986069" cy="31917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3358" y="258792"/>
            <a:ext cx="7168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Семинары с представителями медицинских организаций и страхователями Орловской области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54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/>
          <p:cNvPicPr/>
          <p:nvPr/>
        </p:nvPicPr>
        <p:blipFill>
          <a:blip r:embed="rId2"/>
          <a:stretch/>
        </p:blipFill>
        <p:spPr>
          <a:xfrm>
            <a:off x="251639" y="116640"/>
            <a:ext cx="938805" cy="806386"/>
          </a:xfrm>
          <a:prstGeom prst="rect">
            <a:avLst/>
          </a:prstGeom>
          <a:ln>
            <a:noFill/>
          </a:ln>
        </p:spPr>
      </p:pic>
      <p:sp>
        <p:nvSpPr>
          <p:cNvPr id="167" name="TextShape 9"/>
          <p:cNvSpPr txBox="1"/>
          <p:nvPr/>
        </p:nvSpPr>
        <p:spPr>
          <a:xfrm>
            <a:off x="8160480" y="6302520"/>
            <a:ext cx="725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44" y="1210937"/>
            <a:ext cx="7427242" cy="4919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117" y="181155"/>
            <a:ext cx="6823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Брифинг с представителями СМИ Орловской области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951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10963</TotalTime>
  <Words>927</Words>
  <Application>Microsoft Office PowerPoint</Application>
  <PresentationFormat>Экран (4:3)</PresentationFormat>
  <Paragraphs>233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Constantia</vt:lpstr>
      <vt:lpstr>Courier New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Электронный Листок Нетрудоспособности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Andrew 1</dc:creator>
  <dc:description/>
  <cp:lastModifiedBy>57500314</cp:lastModifiedBy>
  <cp:revision>527</cp:revision>
  <cp:lastPrinted>2017-08-03T11:53:50Z</cp:lastPrinted>
  <dcterms:created xsi:type="dcterms:W3CDTF">2013-05-25T14:11:22Z</dcterms:created>
  <dcterms:modified xsi:type="dcterms:W3CDTF">2017-08-25T09:15:22Z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11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19</vt:i4>
  </property>
</Properties>
</file>