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Arimo Bold" charset="0"/>
      <p:regular r:id="rId17"/>
    </p:embeddedFont>
    <p:embeddedFont>
      <p:font typeface="Arimo" charset="0"/>
      <p:regular r:id="rId18"/>
    </p:embeddedFont>
    <p:embeddedFont>
      <p:font typeface="Assistant Bold" charset="-79"/>
      <p:regular r:id="rId19"/>
    </p:embeddedFont>
    <p:embeddedFont>
      <p:font typeface="Assistant Bold Bold" charset="-79"/>
      <p:regular r:id="rId20"/>
    </p:embeddedFont>
    <p:embeddedFont>
      <p:font typeface="Assistant Regular" charset="-79"/>
      <p:regular r:id="rId21"/>
    </p:embeddedFont>
    <p:embeddedFont>
      <p:font typeface="Assistant Regular Bold" charset="-79"/>
      <p:regular r:id="rId22"/>
    </p:embeddedFont>
    <p:embeddedFont>
      <p:font typeface="Arial Narrow" pitchFamily="34" charset="0"/>
      <p:regular r:id="rId23"/>
      <p:bold r:id="rId24"/>
      <p:italic r:id="rId25"/>
      <p:boldItalic r:id="rId26"/>
    </p:embeddedFont>
    <p:embeddedFont>
      <p:font typeface="Trebuchet MS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77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13809"/>
            <a:ext cx="18288000" cy="9575"/>
          </a:xfrm>
          <a:prstGeom prst="rect">
            <a:avLst/>
          </a:prstGeom>
          <a:solidFill>
            <a:srgbClr val="FEFFFF"/>
          </a:solidFill>
        </p:spPr>
      </p:sp>
      <p:sp>
        <p:nvSpPr>
          <p:cNvPr id="3" name="AutoShape 3"/>
          <p:cNvSpPr/>
          <p:nvPr/>
        </p:nvSpPr>
        <p:spPr>
          <a:xfrm rot="-5400000">
            <a:off x="586787" y="400050"/>
            <a:ext cx="63520" cy="1237093"/>
          </a:xfrm>
          <a:prstGeom prst="rect">
            <a:avLst/>
          </a:prstGeom>
          <a:solidFill>
            <a:srgbClr val="C0E8DF"/>
          </a:solidFill>
        </p:spPr>
      </p:sp>
      <p:grpSp>
        <p:nvGrpSpPr>
          <p:cNvPr id="4" name="Group 4"/>
          <p:cNvGrpSpPr/>
          <p:nvPr/>
        </p:nvGrpSpPr>
        <p:grpSpPr>
          <a:xfrm>
            <a:off x="807995" y="1134153"/>
            <a:ext cx="8336005" cy="8435071"/>
            <a:chOff x="0" y="-19050"/>
            <a:chExt cx="11114673" cy="11246760"/>
          </a:xfrm>
        </p:grpSpPr>
        <p:sp>
          <p:nvSpPr>
            <p:cNvPr id="5" name="TextBox 5"/>
            <p:cNvSpPr txBox="1"/>
            <p:nvPr/>
          </p:nvSpPr>
          <p:spPr>
            <a:xfrm>
              <a:off x="1" y="-19050"/>
              <a:ext cx="11114672" cy="475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48723"/>
              <a:ext cx="11114673" cy="10156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 spc="50" dirty="0" err="1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Центр</a:t>
              </a:r>
              <a:r>
                <a:rPr lang="en-US" sz="5000" spc="50" dirty="0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 </a:t>
              </a:r>
              <a:r>
                <a:rPr lang="en-US" sz="5000" spc="50" dirty="0" err="1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база</a:t>
              </a:r>
              <a:r>
                <a:rPr lang="en-US" sz="5000" spc="50" dirty="0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 </a:t>
              </a:r>
              <a:r>
                <a:rPr lang="en-US" sz="5000" spc="50" dirty="0" err="1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отдыха</a:t>
              </a:r>
              <a:r>
                <a:rPr lang="en-US" sz="5000" spc="50" dirty="0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 «</a:t>
              </a:r>
              <a:r>
                <a:rPr lang="en-US" sz="5000" spc="50" dirty="0" err="1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Лесная</a:t>
              </a:r>
              <a:r>
                <a:rPr lang="en-US" sz="5000" spc="50" dirty="0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 </a:t>
              </a:r>
              <a:r>
                <a:rPr lang="en-US" sz="5000" spc="50" dirty="0" err="1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поляна</a:t>
              </a:r>
              <a:r>
                <a:rPr lang="en-US" sz="5000" spc="50" dirty="0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»</a:t>
              </a:r>
            </a:p>
            <a:p>
              <a:pPr>
                <a:lnSpc>
                  <a:spcPts val="5500"/>
                </a:lnSpc>
              </a:pPr>
              <a:r>
                <a:rPr lang="en-US" sz="5000" spc="50" dirty="0" err="1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Среднерусского</a:t>
              </a:r>
              <a:r>
                <a:rPr lang="en-US" sz="5000" spc="50" dirty="0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 </a:t>
              </a:r>
              <a:r>
                <a:rPr lang="en-US" sz="5000" spc="50" dirty="0" err="1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института</a:t>
              </a:r>
              <a:r>
                <a:rPr lang="en-US" sz="5000" spc="50" dirty="0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 </a:t>
              </a:r>
              <a:r>
                <a:rPr lang="en-US" sz="5000" spc="50" dirty="0" err="1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управления</a:t>
              </a:r>
              <a:endParaRPr lang="en-US" sz="5000" spc="50" dirty="0">
                <a:solidFill>
                  <a:srgbClr val="FEFFFF"/>
                </a:solidFill>
                <a:latin typeface="Arimo Bold" charset="0"/>
                <a:ea typeface="Arimo Bold" charset="0"/>
                <a:cs typeface="Arimo Bold" charset="0"/>
              </a:endParaRPr>
            </a:p>
            <a:p>
              <a:pPr>
                <a:lnSpc>
                  <a:spcPts val="5500"/>
                </a:lnSpc>
              </a:pPr>
              <a:r>
                <a:rPr lang="en-US" sz="5000" spc="50" dirty="0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 </a:t>
              </a:r>
              <a:r>
                <a:rPr lang="en-US" sz="5000" spc="50" dirty="0" err="1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филиала</a:t>
              </a:r>
              <a:r>
                <a:rPr lang="en-US" sz="5000" spc="50" dirty="0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 -</a:t>
              </a:r>
              <a:r>
                <a:rPr lang="en-US" sz="5000" spc="50" dirty="0" err="1">
                  <a:solidFill>
                    <a:srgbClr val="FEFFFF"/>
                  </a:solidFill>
                  <a:latin typeface="Arimo Bold" charset="0"/>
                  <a:ea typeface="Arimo Bold" charset="0"/>
                  <a:cs typeface="Arimo Bold" charset="0"/>
                </a:rPr>
                <a:t>РАНХиГС</a:t>
              </a:r>
              <a:endParaRPr lang="en-US" sz="5000" spc="50" dirty="0">
                <a:solidFill>
                  <a:srgbClr val="FEFFFF"/>
                </a:solidFill>
                <a:latin typeface="Arimo Bold" charset="0"/>
                <a:ea typeface="Arimo Bold" charset="0"/>
                <a:cs typeface="Arimo Bold" charset="0"/>
              </a:endParaRPr>
            </a:p>
            <a:p>
              <a:pPr>
                <a:lnSpc>
                  <a:spcPts val="5500"/>
                </a:lnSpc>
              </a:pPr>
              <a:endParaRPr dirty="0"/>
            </a:p>
            <a:p>
              <a:pPr>
                <a:lnSpc>
                  <a:spcPts val="4400"/>
                </a:lnSpc>
              </a:pPr>
              <a:r>
                <a:rPr lang="en-US" sz="4000" spc="40" dirty="0" err="1">
                  <a:solidFill>
                    <a:srgbClr val="FEFFFF"/>
                  </a:solidFill>
                  <a:latin typeface="Arimo"/>
                </a:rPr>
                <a:t>Орловская</a:t>
              </a:r>
              <a:r>
                <a:rPr lang="en-US" sz="4000" spc="40" dirty="0">
                  <a:solidFill>
                    <a:srgbClr val="FEFFFF"/>
                  </a:solidFill>
                  <a:latin typeface="Arimo"/>
                </a:rPr>
                <a:t> </a:t>
              </a:r>
              <a:r>
                <a:rPr lang="en-US" sz="4000" spc="40" dirty="0" err="1">
                  <a:solidFill>
                    <a:srgbClr val="FEFFFF"/>
                  </a:solidFill>
                  <a:latin typeface="Arimo"/>
                </a:rPr>
                <a:t>область</a:t>
              </a:r>
              <a:r>
                <a:rPr lang="en-US" sz="4000" spc="40" dirty="0">
                  <a:solidFill>
                    <a:srgbClr val="FEFFFF"/>
                  </a:solidFill>
                  <a:latin typeface="Arimo"/>
                </a:rPr>
                <a:t>, </a:t>
              </a:r>
              <a:r>
                <a:rPr lang="en-US" sz="4000" spc="40" dirty="0" err="1">
                  <a:solidFill>
                    <a:srgbClr val="FEFFFF"/>
                  </a:solidFill>
                  <a:latin typeface="Arimo"/>
                </a:rPr>
                <a:t>Орловский</a:t>
              </a:r>
              <a:r>
                <a:rPr lang="en-US" sz="4000" spc="40" dirty="0">
                  <a:solidFill>
                    <a:srgbClr val="FEFFFF"/>
                  </a:solidFill>
                  <a:latin typeface="Arimo"/>
                </a:rPr>
                <a:t> </a:t>
              </a:r>
              <a:r>
                <a:rPr lang="en-US" sz="4000" spc="40" dirty="0" err="1">
                  <a:solidFill>
                    <a:srgbClr val="FEFFFF"/>
                  </a:solidFill>
                  <a:latin typeface="Arimo"/>
                </a:rPr>
                <a:t>район</a:t>
              </a:r>
              <a:r>
                <a:rPr lang="en-US" sz="4000" spc="40" dirty="0">
                  <a:solidFill>
                    <a:srgbClr val="FEFFFF"/>
                  </a:solidFill>
                  <a:latin typeface="Arimo"/>
                </a:rPr>
                <a:t>, </a:t>
              </a:r>
            </a:p>
            <a:p>
              <a:pPr>
                <a:lnSpc>
                  <a:spcPts val="4400"/>
                </a:lnSpc>
              </a:pPr>
              <a:r>
                <a:rPr lang="en-US" sz="4000" spc="40" dirty="0" err="1">
                  <a:solidFill>
                    <a:srgbClr val="FEFFFF"/>
                  </a:solidFill>
                  <a:latin typeface="Arimo"/>
                </a:rPr>
                <a:t>Становское</a:t>
              </a:r>
              <a:r>
                <a:rPr lang="en-US" sz="4000" spc="40" dirty="0">
                  <a:solidFill>
                    <a:srgbClr val="FEFFFF"/>
                  </a:solidFill>
                  <a:latin typeface="Arimo"/>
                </a:rPr>
                <a:t> с/п, д. </a:t>
              </a:r>
              <a:r>
                <a:rPr lang="en-US" sz="4000" spc="40" dirty="0" err="1">
                  <a:solidFill>
                    <a:srgbClr val="FEFFFF"/>
                  </a:solidFill>
                  <a:latin typeface="Arimo"/>
                </a:rPr>
                <a:t>Становое</a:t>
              </a:r>
              <a:endParaRPr lang="en-US" sz="4000" spc="40" dirty="0">
                <a:solidFill>
                  <a:srgbClr val="FEFFFF"/>
                </a:solidFill>
                <a:latin typeface="Arimo"/>
              </a:endParaRPr>
            </a:p>
            <a:p>
              <a:pPr>
                <a:lnSpc>
                  <a:spcPts val="4400"/>
                </a:lnSpc>
              </a:pPr>
              <a:r>
                <a:rPr lang="en-US" sz="4000" spc="40" dirty="0" err="1">
                  <a:solidFill>
                    <a:srgbClr val="FEFFFF"/>
                  </a:solidFill>
                  <a:latin typeface="Arimo"/>
                </a:rPr>
                <a:t>Тел</a:t>
              </a:r>
              <a:r>
                <a:rPr lang="en-US" sz="4000" spc="40" dirty="0">
                  <a:solidFill>
                    <a:srgbClr val="FEFFFF"/>
                  </a:solidFill>
                  <a:latin typeface="Arimo"/>
                </a:rPr>
                <a:t>: </a:t>
              </a:r>
              <a:r>
                <a:rPr lang="ru-RU" sz="4000" dirty="0" smtClean="0">
                  <a:solidFill>
                    <a:schemeClr val="bg1"/>
                  </a:solidFill>
                  <a:latin typeface="-apple-system"/>
                </a:rPr>
                <a:t>89202804545, 89202854545, 89616256360</a:t>
              </a:r>
              <a:endParaRPr lang="en-US" sz="4000" spc="40" dirty="0">
                <a:solidFill>
                  <a:schemeClr val="bg1"/>
                </a:solidFill>
                <a:latin typeface="Arimo"/>
              </a:endParaRPr>
            </a:p>
            <a:p>
              <a:pPr>
                <a:lnSpc>
                  <a:spcPts val="4400"/>
                </a:lnSpc>
              </a:pPr>
              <a:r>
                <a:rPr lang="en-US" sz="4000" spc="40" dirty="0">
                  <a:solidFill>
                    <a:srgbClr val="FEFFFF"/>
                  </a:solidFill>
                  <a:latin typeface="Arimo"/>
                </a:rPr>
                <a:t>e-mail: lp.orel@mail.ru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743840"/>
              <a:ext cx="11114673" cy="483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825861" y="1703866"/>
            <a:ext cx="6944437" cy="7309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52600" y="1104900"/>
          <a:ext cx="14782800" cy="7010400"/>
        </p:xfrm>
        <a:graphic>
          <a:graphicData uri="http://schemas.openxmlformats.org/drawingml/2006/table">
            <a:tbl>
              <a:tblPr/>
              <a:tblGrid>
                <a:gridCol w="1646854"/>
                <a:gridCol w="2535349"/>
                <a:gridCol w="2755228"/>
                <a:gridCol w="2756724"/>
                <a:gridCol w="2331921"/>
                <a:gridCol w="2756724"/>
              </a:tblGrid>
              <a:tr h="23368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Номер смены</a:t>
                      </a:r>
                      <a:endParaRPr lang="ru-RU" sz="3000" dirty="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Дата заезда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Дата выезда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Assistant Regular" charset="-79"/>
                        </a:rPr>
                        <a:t>Кол-во суток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Assistant Regular" charset="-79"/>
                        </a:rPr>
                        <a:t>Цена за 1 сутки, руб.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Стоимость за смену, руб.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№1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01.06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21.06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Assistant Regular" charset="-79"/>
                        </a:rPr>
                        <a:t>21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Assistant Regular" charset="-79"/>
                        </a:rPr>
                        <a:t>1471,4</a:t>
                      </a:r>
                      <a:endParaRPr lang="ru-RU" sz="3000" dirty="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Assistant Regular" charset="-79"/>
                        </a:rPr>
                        <a:t>30900</a:t>
                      </a:r>
                      <a:endParaRPr lang="ru-RU" sz="3000" dirty="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№2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24.06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14.07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Assistant Regular" charset="-79"/>
                        </a:rPr>
                        <a:t>21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Assistant Regular" charset="-79"/>
                        </a:rPr>
                        <a:t>1561,9</a:t>
                      </a:r>
                      <a:endParaRPr lang="ru-RU" sz="3000" dirty="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Assistant Regular" charset="-79"/>
                        </a:rPr>
                        <a:t>32800</a:t>
                      </a:r>
                      <a:endParaRPr lang="ru-RU" sz="3000" dirty="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№3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17.07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06.08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Assistant Regular" charset="-79"/>
                        </a:rPr>
                        <a:t>21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Assistant Regular" charset="-79"/>
                        </a:rPr>
                        <a:t>1561,9</a:t>
                      </a:r>
                      <a:endParaRPr lang="ru-RU" sz="3000" dirty="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Assistant Regular" charset="-79"/>
                        </a:rPr>
                        <a:t>32800</a:t>
                      </a:r>
                      <a:endParaRPr lang="ru-RU" sz="3000" dirty="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№4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09.08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Trebuchet MS"/>
                          <a:ea typeface="Times New Roman"/>
                          <a:cs typeface="Assistant Regular" charset="-79"/>
                        </a:rPr>
                        <a:t>29.09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Assistant Regular" charset="-79"/>
                        </a:rPr>
                        <a:t>21</a:t>
                      </a:r>
                      <a:endParaRPr lang="ru-RU" sz="300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Assistant Regular" charset="-79"/>
                        </a:rPr>
                        <a:t>1471,4</a:t>
                      </a:r>
                      <a:endParaRPr lang="ru-RU" sz="3000" dirty="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Assistant Regular" charset="-79"/>
                        </a:rPr>
                        <a:t>30900</a:t>
                      </a:r>
                      <a:endParaRPr lang="ru-RU" sz="3000" dirty="0">
                        <a:latin typeface="Times New Roman"/>
                        <a:ea typeface="Times New Roman"/>
                        <a:cs typeface="Assistant Regular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257800" y="342900"/>
            <a:ext cx="773570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ssistant Regular" charset="-79"/>
              </a:rPr>
              <a:t>Стоимость на 1 человека в 2021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76400" y="8496300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ssistant Regular" charset="-79"/>
              </a:rPr>
              <a:t>*Стоимость языкового направления оплачиваться дополнительно: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ssistant Regular" charset="-79"/>
              </a:rPr>
              <a:t>Стоимость 1,2,3 языковой смены: 7900₽ при оплате до 1 мая, 8900₽ при оплате после 1 мая. (4 смена без языковой составляющей)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ssistant Regular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9723" y="680356"/>
            <a:ext cx="11471886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75">
                <a:solidFill>
                  <a:srgbClr val="FEFFFF"/>
                </a:solidFill>
                <a:latin typeface="Telegraf"/>
              </a:rPr>
              <a:t>В стоимость включено: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09723" y="1823356"/>
            <a:ext cx="16868540" cy="7777232"/>
            <a:chOff x="0" y="0"/>
            <a:chExt cx="22491386" cy="10369643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22491386" cy="49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70407"/>
              <a:ext cx="22491386" cy="9699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1)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проживание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 в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номерах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 с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удобствами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;</a:t>
              </a:r>
            </a:p>
            <a:p>
              <a:pPr>
                <a:lnSpc>
                  <a:spcPts val="4500"/>
                </a:lnSpc>
              </a:pPr>
              <a:endParaRPr dirty="0">
                <a:latin typeface="Arimo" charset="0"/>
                <a:ea typeface="Arimo" charset="0"/>
                <a:cs typeface="Arimo" charset="0"/>
              </a:endParaRPr>
            </a:p>
            <a:p>
              <a:pPr>
                <a:lnSpc>
                  <a:spcPts val="4500"/>
                </a:lnSpc>
              </a:pP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2)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питание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 5-ти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разовое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: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завтрак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,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обед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,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полдник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,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ужин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,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сонник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;</a:t>
              </a:r>
            </a:p>
            <a:p>
              <a:pPr>
                <a:lnSpc>
                  <a:spcPts val="4500"/>
                </a:lnSpc>
              </a:pPr>
              <a:endParaRPr dirty="0">
                <a:latin typeface="Arimo" charset="0"/>
                <a:ea typeface="Arimo" charset="0"/>
                <a:cs typeface="Arimo" charset="0"/>
              </a:endParaRPr>
            </a:p>
            <a:p>
              <a:pPr>
                <a:lnSpc>
                  <a:spcPts val="4500"/>
                </a:lnSpc>
              </a:pP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3)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анимационная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программа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специально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подготовленными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вожатыми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,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работа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кружков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,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мастер-классов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,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студий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 и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клубов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;</a:t>
              </a:r>
            </a:p>
            <a:p>
              <a:pPr>
                <a:lnSpc>
                  <a:spcPts val="4500"/>
                </a:lnSpc>
              </a:pPr>
              <a:endParaRPr dirty="0">
                <a:latin typeface="Arimo" charset="0"/>
                <a:ea typeface="Arimo" charset="0"/>
                <a:cs typeface="Arimo" charset="0"/>
              </a:endParaRPr>
            </a:p>
            <a:p>
              <a:pPr>
                <a:lnSpc>
                  <a:spcPts val="4500"/>
                </a:lnSpc>
              </a:pP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4)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участие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 в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праздничных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мероприятиях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;</a:t>
              </a:r>
            </a:p>
            <a:p>
              <a:pPr>
                <a:lnSpc>
                  <a:spcPts val="4500"/>
                </a:lnSpc>
              </a:pPr>
              <a:endParaRPr dirty="0">
                <a:latin typeface="Arimo" charset="0"/>
                <a:ea typeface="Arimo" charset="0"/>
                <a:cs typeface="Arimo" charset="0"/>
              </a:endParaRPr>
            </a:p>
            <a:p>
              <a:pPr>
                <a:lnSpc>
                  <a:spcPts val="4500"/>
                </a:lnSpc>
              </a:pP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5)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пользование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территорией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,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спортплощадкой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,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пляжем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,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кинозалом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 и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другой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 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инфраструктурой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.</a:t>
              </a:r>
            </a:p>
            <a:p>
              <a:pPr>
                <a:lnSpc>
                  <a:spcPts val="4500"/>
                </a:lnSpc>
              </a:pPr>
              <a:endParaRPr dirty="0">
                <a:latin typeface="Arimo" charset="0"/>
                <a:ea typeface="Arimo" charset="0"/>
                <a:cs typeface="Arimo" charset="0"/>
              </a:endParaRPr>
            </a:p>
            <a:p>
              <a:pPr>
                <a:lnSpc>
                  <a:spcPts val="4500"/>
                </a:lnSpc>
              </a:pP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6)</a:t>
              </a:r>
              <a:r>
                <a:rPr lang="en-US" sz="3000" dirty="0" err="1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экскурсии</a:t>
              </a:r>
              <a:r>
                <a:rPr lang="en-US" sz="3000" dirty="0">
                  <a:solidFill>
                    <a:srgbClr val="FEFFFF"/>
                  </a:solidFill>
                  <a:latin typeface="Arimo" charset="0"/>
                  <a:ea typeface="Arimo" charset="0"/>
                  <a:cs typeface="Arimo" charset="0"/>
                </a:rPr>
                <a:t>. </a:t>
              </a:r>
            </a:p>
            <a:p>
              <a:pPr>
                <a:lnSpc>
                  <a:spcPts val="3000"/>
                </a:lnSpc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rgbClr val="254E72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 l="19682" r="8741"/>
          <a:stretch>
            <a:fillRect/>
          </a:stretch>
        </p:blipFill>
        <p:spPr>
          <a:xfrm>
            <a:off x="9841270" y="1838961"/>
            <a:ext cx="7095782" cy="660907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986837"/>
            <a:ext cx="18288000" cy="63520"/>
            <a:chOff x="0" y="0"/>
            <a:chExt cx="24384000" cy="84693"/>
          </a:xfrm>
        </p:grpSpPr>
        <p:sp>
          <p:nvSpPr>
            <p:cNvPr id="5" name="AutoShape 5"/>
            <p:cNvSpPr/>
            <p:nvPr/>
          </p:nvSpPr>
          <p:spPr>
            <a:xfrm>
              <a:off x="0" y="35963"/>
              <a:ext cx="24384000" cy="12766"/>
            </a:xfrm>
            <a:prstGeom prst="rect">
              <a:avLst/>
            </a:prstGeom>
            <a:solidFill>
              <a:srgbClr val="FEFFFF"/>
            </a:solidFill>
          </p:spPr>
        </p:sp>
        <p:sp>
          <p:nvSpPr>
            <p:cNvPr id="6" name="AutoShape 6"/>
            <p:cNvSpPr/>
            <p:nvPr/>
          </p:nvSpPr>
          <p:spPr>
            <a:xfrm rot="-5400000">
              <a:off x="782383" y="-782383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843329" y="1956893"/>
            <a:ext cx="6373110" cy="62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762000" y="5753100"/>
            <a:ext cx="8213983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800" spc="112" dirty="0" smtClean="0">
                <a:solidFill>
                  <a:srgbClr val="254E72"/>
                </a:solidFill>
                <a:latin typeface="Assistant Bold" charset="-79"/>
                <a:cs typeface="Assistant Bold" charset="-79"/>
              </a:rPr>
              <a:t>·РАЗВИТАЯ ИНФРАСТРУКТУРА; </a:t>
            </a:r>
          </a:p>
          <a:p>
            <a:pPr>
              <a:lnSpc>
                <a:spcPts val="3359"/>
              </a:lnSpc>
            </a:pPr>
            <a:r>
              <a:rPr lang="en-US" sz="2800" spc="48" dirty="0" smtClean="0">
                <a:solidFill>
                  <a:srgbClr val="254E72"/>
                </a:solidFill>
                <a:latin typeface="Assistant Bold" charset="-79"/>
                <a:cs typeface="Assistant Bold" charset="-79"/>
              </a:rPr>
              <a:t>·ОСНАЩЕННЫЕ ПАВИЛЬОНЫ  И СТУДИИ;</a:t>
            </a:r>
          </a:p>
          <a:p>
            <a:pPr>
              <a:lnSpc>
                <a:spcPts val="3359"/>
              </a:lnSpc>
            </a:pPr>
            <a:r>
              <a:rPr lang="en-US" sz="2800" spc="48" dirty="0" smtClean="0">
                <a:solidFill>
                  <a:srgbClr val="254E72"/>
                </a:solidFill>
                <a:latin typeface="Assistant Bold" charset="-79"/>
                <a:cs typeface="Assistant Bold" charset="-79"/>
              </a:rPr>
              <a:t>·БЕЗОПАСНОСТЬ ДЕТСКОГО ОТДЫХА;</a:t>
            </a:r>
          </a:p>
          <a:p>
            <a:pPr>
              <a:lnSpc>
                <a:spcPts val="3359"/>
              </a:lnSpc>
            </a:pPr>
            <a:r>
              <a:rPr lang="en-US" sz="2800" spc="48" dirty="0" smtClean="0">
                <a:solidFill>
                  <a:srgbClr val="254E72"/>
                </a:solidFill>
                <a:latin typeface="Assistant Bold" charset="-79"/>
                <a:cs typeface="Assistant Bold" charset="-79"/>
              </a:rPr>
              <a:t>·КВАЛИФИЦИРОВАННЫЙ ПЕДАГОГИЧЕСКИЙ КОЛЛЕКТИВ;</a:t>
            </a:r>
          </a:p>
          <a:p>
            <a:pPr>
              <a:lnSpc>
                <a:spcPts val="3359"/>
              </a:lnSpc>
            </a:pPr>
            <a:r>
              <a:rPr lang="en-US" sz="2800" spc="48" dirty="0" smtClean="0">
                <a:solidFill>
                  <a:srgbClr val="254E72"/>
                </a:solidFill>
                <a:latin typeface="Assistant Bold" charset="-79"/>
                <a:cs typeface="Assistant Bold" charset="-79"/>
              </a:rPr>
              <a:t>·ОБОРУДОВАННЫЕ ПЛОЩАДКИ;</a:t>
            </a:r>
          </a:p>
          <a:p>
            <a:pPr>
              <a:lnSpc>
                <a:spcPts val="3360"/>
              </a:lnSpc>
            </a:pPr>
            <a:r>
              <a:rPr lang="en-US" sz="2800" spc="48" dirty="0" smtClean="0">
                <a:solidFill>
                  <a:srgbClr val="254E72"/>
                </a:solidFill>
                <a:latin typeface="Assistant Bold" charset="-79"/>
                <a:cs typeface="Assistant Bold" charset="-79"/>
              </a:rPr>
              <a:t>· КОМФОРТНЫЕ УСЛОВИЯ ДЛЯ ОЗДОРОВЛЕНИЯ И ЛЕТНЕГО ОТДЫХА ДЕТЕЙ.</a:t>
            </a:r>
            <a:endParaRPr lang="en-US" sz="2800" spc="48" dirty="0">
              <a:solidFill>
                <a:srgbClr val="254E72"/>
              </a:solidFill>
              <a:latin typeface="Assistant Bold" charset="-79"/>
              <a:cs typeface="Assistant Bold" charset="-79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2651" y="1800861"/>
            <a:ext cx="9144000" cy="261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4000" spc="200">
                <a:solidFill>
                  <a:srgbClr val="FFFFFF"/>
                </a:solidFill>
                <a:latin typeface="Assistant Bold"/>
              </a:rPr>
              <a:t>ЦЕНТР БАЗА ОТДЫХА </a:t>
            </a:r>
          </a:p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en-US" sz="4000" spc="200">
                <a:solidFill>
                  <a:srgbClr val="FFFFFF"/>
                </a:solidFill>
                <a:latin typeface="Assistant Bold"/>
              </a:rPr>
              <a:t>«ЛЕСНАЯ ПОЛЯНА»- ЭТО ЯРКОЕ ДЕТСТВО ДЛЯ ВАШИХ ДЕТЕЙ И ПРЕКРАСНЫЙ ОТДЫХ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4" r="14"/>
          <a:stretch>
            <a:fillRect/>
          </a:stretch>
        </p:blipFill>
        <p:spPr>
          <a:xfrm>
            <a:off x="0" y="0"/>
            <a:ext cx="8672741" cy="661987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619875"/>
            <a:ext cx="8672741" cy="3667125"/>
          </a:xfrm>
          <a:prstGeom prst="rect">
            <a:avLst/>
          </a:prstGeom>
          <a:solidFill>
            <a:srgbClr val="C0E8DF"/>
          </a:solidFill>
        </p:spPr>
      </p:sp>
      <p:sp>
        <p:nvSpPr>
          <p:cNvPr id="4" name="TextBox 4"/>
          <p:cNvSpPr txBox="1"/>
          <p:nvPr/>
        </p:nvSpPr>
        <p:spPr>
          <a:xfrm>
            <a:off x="9144000" y="317540"/>
            <a:ext cx="8593765" cy="9218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6"/>
              </a:lnSpc>
            </a:pP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База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отдыха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«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Лесная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поляна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»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расположена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в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Орловском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районе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, с/п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Становое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,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деревня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Становое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в 6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км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от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города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Орла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.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Поблизости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располагается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родовая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усадьба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Шеншиных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,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известного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поэта-лирика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 А. А. </a:t>
            </a:r>
            <a:r>
              <a:rPr lang="en-US" sz="3413" spc="136" dirty="0" err="1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Фета</a:t>
            </a:r>
            <a:r>
              <a:rPr lang="en-US" sz="3413" spc="136" dirty="0">
                <a:solidFill>
                  <a:srgbClr val="254E72"/>
                </a:solidFill>
                <a:latin typeface="Arimo Bold" charset="0"/>
                <a:ea typeface="Arimo Bold" charset="0"/>
                <a:cs typeface="Arimo Bold" charset="0"/>
              </a:rPr>
              <a:t>.</a:t>
            </a:r>
          </a:p>
          <a:p>
            <a:pPr>
              <a:lnSpc>
                <a:spcPts val="4096"/>
              </a:lnSpc>
            </a:pP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Живописная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природа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на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территории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базы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отдыха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не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оставит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равнодушным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.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Широкие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просторы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,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лесные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поляны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и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свежий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воздух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дают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не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только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расслабляющий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,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но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и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оздоровительный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эффект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.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Лагерь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славится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своим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парком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,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просторными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полянами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,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ухоженным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ландшафтом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с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цветами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и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тенистыми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 </a:t>
            </a:r>
            <a:r>
              <a:rPr lang="en-US" sz="3413" spc="136" dirty="0" err="1">
                <a:solidFill>
                  <a:srgbClr val="254E72"/>
                </a:solidFill>
                <a:latin typeface="Arimo Bold"/>
              </a:rPr>
              <a:t>аллеями</a:t>
            </a:r>
            <a:r>
              <a:rPr lang="en-US" sz="3413" spc="136" dirty="0">
                <a:solidFill>
                  <a:srgbClr val="254E72"/>
                </a:solidFill>
                <a:latin typeface="Arimo Bold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4239" y="7667625"/>
            <a:ext cx="7042390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75">
                <a:solidFill>
                  <a:srgbClr val="254E72"/>
                </a:solidFill>
                <a:latin typeface="Telegraf"/>
              </a:rPr>
              <a:t>Расположение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4991100"/>
            <a:ext cx="6086976" cy="5295900"/>
          </a:xfrm>
          <a:prstGeom prst="rect">
            <a:avLst/>
          </a:prstGeom>
          <a:solidFill>
            <a:srgbClr val="C0E8DF"/>
          </a:solidFill>
        </p:spPr>
      </p:sp>
      <p:sp>
        <p:nvSpPr>
          <p:cNvPr id="7" name="TextBox 7"/>
          <p:cNvSpPr txBox="1"/>
          <p:nvPr/>
        </p:nvSpPr>
        <p:spPr>
          <a:xfrm>
            <a:off x="307675" y="6536006"/>
            <a:ext cx="5779301" cy="222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160" dirty="0">
                <a:solidFill>
                  <a:srgbClr val="254E72"/>
                </a:solidFill>
                <a:latin typeface="Assistant Bold Bold"/>
              </a:rPr>
              <a:t>НА ТЕРРИТОРИИ «ЛЕСНОЙ ПОЛЯНЫ» НАХОДИТСЯ: </a:t>
            </a:r>
          </a:p>
          <a:p>
            <a:pPr>
              <a:lnSpc>
                <a:spcPts val="3360"/>
              </a:lnSpc>
            </a:pPr>
            <a:endParaRPr dirty="0"/>
          </a:p>
        </p:txBody>
      </p:sp>
      <p:sp>
        <p:nvSpPr>
          <p:cNvPr id="8" name="TextBox 8"/>
          <p:cNvSpPr txBox="1"/>
          <p:nvPr/>
        </p:nvSpPr>
        <p:spPr>
          <a:xfrm>
            <a:off x="6324600" y="4991100"/>
            <a:ext cx="11659553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2500" b="1" dirty="0">
                <a:solidFill>
                  <a:srgbClr val="254E72"/>
                </a:solidFill>
                <a:latin typeface="Assistant Regular"/>
              </a:rPr>
              <a:t>·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шесть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жилых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корпусов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с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современной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отделкой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; </a:t>
            </a:r>
          </a:p>
          <a:p>
            <a:pPr>
              <a:lnSpc>
                <a:spcPts val="3750"/>
              </a:lnSpc>
            </a:pP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·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летний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клуб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на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300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мест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и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зимний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клуб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на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150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посадочных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;</a:t>
            </a:r>
          </a:p>
          <a:p>
            <a:pPr>
              <a:lnSpc>
                <a:spcPts val="3750"/>
              </a:lnSpc>
            </a:pP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·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тренажерный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зал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; </a:t>
            </a:r>
          </a:p>
          <a:p>
            <a:pPr>
              <a:lnSpc>
                <a:spcPts val="3750"/>
              </a:lnSpc>
            </a:pP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·2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зала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для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бильярда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; </a:t>
            </a:r>
          </a:p>
          <a:p>
            <a:pPr>
              <a:lnSpc>
                <a:spcPts val="3750"/>
              </a:lnSpc>
            </a:pP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·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кружковые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помещения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; </a:t>
            </a:r>
          </a:p>
          <a:p>
            <a:pPr>
              <a:lnSpc>
                <a:spcPts val="3750"/>
              </a:lnSpc>
            </a:pP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·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столовая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с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системой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кондиционирования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; </a:t>
            </a:r>
          </a:p>
          <a:p>
            <a:pPr>
              <a:lnSpc>
                <a:spcPts val="3750"/>
              </a:lnSpc>
            </a:pP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·2-х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этажный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медицинский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корпус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; </a:t>
            </a:r>
          </a:p>
          <a:p>
            <a:pPr>
              <a:lnSpc>
                <a:spcPts val="3750"/>
              </a:lnSpc>
            </a:pP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·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футбольное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поле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и 2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волейбольные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площадки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; </a:t>
            </a:r>
          </a:p>
          <a:p>
            <a:pPr>
              <a:lnSpc>
                <a:spcPts val="3750"/>
              </a:lnSpc>
            </a:pP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·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теннисный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корт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;</a:t>
            </a:r>
          </a:p>
          <a:p>
            <a:pPr>
              <a:lnSpc>
                <a:spcPts val="3750"/>
              </a:lnSpc>
            </a:pP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·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спортивная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площадка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;</a:t>
            </a:r>
          </a:p>
          <a:p>
            <a:pPr>
              <a:lnSpc>
                <a:spcPts val="3750"/>
              </a:lnSpc>
            </a:pP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·2 </a:t>
            </a:r>
            <a:r>
              <a:rPr lang="en-US" sz="2800" b="1" dirty="0" err="1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бассейна</a:t>
            </a:r>
            <a:r>
              <a:rPr lang="en-US" sz="2800" b="1" dirty="0">
                <a:solidFill>
                  <a:srgbClr val="254E72"/>
                </a:solidFill>
                <a:latin typeface="Arimo" charset="0"/>
                <a:ea typeface="Arimo" charset="0"/>
                <a:cs typeface="Arimo" charset="0"/>
              </a:rPr>
              <a:t>.</a:t>
            </a:r>
          </a:p>
          <a:p>
            <a:pPr>
              <a:lnSpc>
                <a:spcPts val="3000"/>
              </a:lnSpc>
            </a:pPr>
            <a:endParaRPr dirty="0"/>
          </a:p>
        </p:txBody>
      </p:sp>
      <p:pic>
        <p:nvPicPr>
          <p:cNvPr id="11266" name="Picture 2" descr="https://sun9-3.userapi.com/impf/c850632/v850632493/1630fa/8qJXqe7oGpk.jpg?size=2560x1702&amp;quality=96&amp;sign=cd3aecb86206140dc49134540ab1b47e&amp;type=album"/>
          <p:cNvPicPr>
            <a:picLocks noChangeAspect="1" noChangeArrowheads="1"/>
          </p:cNvPicPr>
          <p:nvPr/>
        </p:nvPicPr>
        <p:blipFill>
          <a:blip r:embed="rId2" cstate="print"/>
          <a:srcRect r="12121"/>
          <a:stretch>
            <a:fillRect/>
          </a:stretch>
        </p:blipFill>
        <p:spPr bwMode="auto">
          <a:xfrm>
            <a:off x="6248400" y="0"/>
            <a:ext cx="6597216" cy="4991100"/>
          </a:xfrm>
          <a:prstGeom prst="rect">
            <a:avLst/>
          </a:prstGeom>
          <a:noFill/>
        </p:spPr>
      </p:pic>
      <p:pic>
        <p:nvPicPr>
          <p:cNvPr id="11268" name="Picture 4" descr="https://sun9-24.userapi.com/impf/c851332/v851332989/176a53/5_ECmsPyRjU.jpg?size=2560x1702&amp;quality=96&amp;sign=8f7fcf91203321efb33474b46a7485bd&amp;type=album"/>
          <p:cNvPicPr>
            <a:picLocks noChangeAspect="1" noChangeArrowheads="1"/>
          </p:cNvPicPr>
          <p:nvPr/>
        </p:nvPicPr>
        <p:blipFill>
          <a:blip r:embed="rId3" cstate="print"/>
          <a:srcRect r="12632"/>
          <a:stretch>
            <a:fillRect/>
          </a:stretch>
        </p:blipFill>
        <p:spPr bwMode="auto">
          <a:xfrm>
            <a:off x="1" y="0"/>
            <a:ext cx="6324599" cy="4991100"/>
          </a:xfrm>
          <a:prstGeom prst="rect">
            <a:avLst/>
          </a:prstGeom>
          <a:noFill/>
        </p:spPr>
      </p:pic>
      <p:pic>
        <p:nvPicPr>
          <p:cNvPr id="11270" name="Picture 6" descr="https://sun9-11.userapi.com/impf/c853528/v853528820/a30d6/pg4SQP2chKQ.jpg?size=2560x1702&amp;quality=96&amp;sign=c4650aeee93ce33dc9620e3fff79ce3d&amp;type=album"/>
          <p:cNvPicPr>
            <a:picLocks noChangeAspect="1" noChangeArrowheads="1"/>
          </p:cNvPicPr>
          <p:nvPr/>
        </p:nvPicPr>
        <p:blipFill>
          <a:blip r:embed="rId4" cstate="print"/>
          <a:srcRect l="19192"/>
          <a:stretch>
            <a:fillRect/>
          </a:stretch>
        </p:blipFill>
        <p:spPr bwMode="auto">
          <a:xfrm>
            <a:off x="12192000" y="0"/>
            <a:ext cx="6096000" cy="501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7914" r="7914"/>
          <a:stretch>
            <a:fillRect/>
          </a:stretch>
        </p:blipFill>
        <p:spPr>
          <a:xfrm>
            <a:off x="1527626" y="2837665"/>
            <a:ext cx="4575018" cy="35953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7456" r="7456"/>
          <a:stretch>
            <a:fillRect/>
          </a:stretch>
        </p:blipFill>
        <p:spPr>
          <a:xfrm>
            <a:off x="12143691" y="2837665"/>
            <a:ext cx="4575018" cy="35953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7456" r="7456"/>
          <a:stretch>
            <a:fillRect/>
          </a:stretch>
        </p:blipFill>
        <p:spPr>
          <a:xfrm>
            <a:off x="6862240" y="2837665"/>
            <a:ext cx="4575018" cy="35953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52895" y="1320136"/>
            <a:ext cx="12935926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75">
                <a:solidFill>
                  <a:srgbClr val="FEFFFF"/>
                </a:solidFill>
                <a:latin typeface="Telegraf"/>
              </a:rPr>
              <a:t>Размещение</a:t>
            </a:r>
          </a:p>
          <a:p>
            <a:pPr>
              <a:lnSpc>
                <a:spcPts val="825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527626" y="6727889"/>
            <a:ext cx="15191083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800" spc="112">
                <a:solidFill>
                  <a:srgbClr val="C0E8DF"/>
                </a:solidFill>
                <a:latin typeface="Assistant Regular Bold"/>
              </a:rPr>
              <a:t>	В «Лесной поляне» дети проживают в двухэтажный и одноэтажных корпусах. Каждый этаж корпуса делится на два блока. Каждый блок объединяет отрядный холл с мебелью и телевизором. Самые маленькие отряды живут в одноэтажном коттедже по 4-8 человек в комнате, душ и удобства в корпусе. Средние отряды живут в двухэтажных корпусах по 3 человека в комнате, удобства в номере и душ на этаже, старшие отряды живут в одноэтажных коттеджах по 12 человек в комнате, удобства в коттедже. </a:t>
            </a:r>
          </a:p>
          <a:p>
            <a:pPr algn="just">
              <a:lnSpc>
                <a:spcPts val="3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71500"/>
            <a:ext cx="18288000" cy="3603157"/>
          </a:xfrm>
          <a:prstGeom prst="rect">
            <a:avLst/>
          </a:prstGeom>
          <a:solidFill>
            <a:srgbClr val="254E72"/>
          </a:solidFill>
        </p:spPr>
      </p:sp>
      <p:sp>
        <p:nvSpPr>
          <p:cNvPr id="3" name="TextBox 3"/>
          <p:cNvSpPr txBox="1"/>
          <p:nvPr/>
        </p:nvSpPr>
        <p:spPr>
          <a:xfrm>
            <a:off x="2326068" y="1230078"/>
            <a:ext cx="13239044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75">
                <a:solidFill>
                  <a:srgbClr val="FEFFFF"/>
                </a:solidFill>
                <a:latin typeface="Telegraf"/>
              </a:rPr>
              <a:t>Питание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7456" r="7456"/>
          <a:stretch>
            <a:fillRect/>
          </a:stretch>
        </p:blipFill>
        <p:spPr>
          <a:xfrm>
            <a:off x="1515792" y="3345946"/>
            <a:ext cx="4574652" cy="35951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 l="7584" r="7584"/>
          <a:stretch>
            <a:fillRect/>
          </a:stretch>
        </p:blipFill>
        <p:spPr>
          <a:xfrm>
            <a:off x="12008997" y="3345946"/>
            <a:ext cx="4574652" cy="35951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 l="7713" r="7713"/>
          <a:stretch>
            <a:fillRect/>
          </a:stretch>
        </p:blipFill>
        <p:spPr>
          <a:xfrm>
            <a:off x="6856674" y="3345946"/>
            <a:ext cx="4574652" cy="35951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15792" y="7322664"/>
            <a:ext cx="15067857" cy="3669867"/>
            <a:chOff x="0" y="0"/>
            <a:chExt cx="20090477" cy="4893156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20090477" cy="4276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en-US" sz="3000" spc="120">
                  <a:solidFill>
                    <a:srgbClr val="254E72"/>
                  </a:solidFill>
                  <a:latin typeface="Assistant Regular Bold"/>
                </a:rPr>
                <a:t>Пятиразовое сбалансированное детское питание. Меню составляется в соответствии с санитарными и диетологическими требованиям. Приготовление происходит на пищеблоке с современным технологическим оборудованием, где работают высококвалифицированные повара. Все блюда проходят контроль качества.</a:t>
              </a:r>
            </a:p>
            <a:p>
              <a:pPr algn="just">
                <a:lnSpc>
                  <a:spcPts val="36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420081"/>
              <a:ext cx="20090477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552895" y="1320136"/>
            <a:ext cx="12935926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75">
                <a:solidFill>
                  <a:srgbClr val="FEFFFF"/>
                </a:solidFill>
                <a:latin typeface="Telegraf"/>
              </a:rPr>
              <a:t>Программа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812536" y="6979083"/>
            <a:ext cx="14985130" cy="3307917"/>
            <a:chOff x="0" y="0"/>
            <a:chExt cx="19980173" cy="4410556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9980173" cy="3733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40"/>
                </a:lnSpc>
              </a:pPr>
              <a:r>
                <a:rPr lang="en-US" sz="3200" spc="128">
                  <a:solidFill>
                    <a:srgbClr val="C0E8DF"/>
                  </a:solidFill>
                  <a:latin typeface="Assistant Regular Bold"/>
                </a:rPr>
                <a:t>«Лесная поляна» – лагерь для тех, кто на отдыхе хочет отдыхать насыщенно иразвить таланты и умения. Для этого есть современные клубы, студии: фотомастер, караоке-клуб,  школа современного танца,  очумелые ручки, футбол, баскетбол, волейбол и многое другое.</a:t>
              </a:r>
            </a:p>
            <a:p>
              <a:pPr algn="just">
                <a:lnSpc>
                  <a:spcPts val="300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37481"/>
              <a:ext cx="19980173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/>
            </a:p>
          </p:txBody>
        </p:sp>
      </p:grpSp>
      <p:pic>
        <p:nvPicPr>
          <p:cNvPr id="8193" name="Picture 1" descr="W:\Платонова\Документы по лагерю\фото с базы\A3GWwT_xa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857500"/>
            <a:ext cx="5374286" cy="3581400"/>
          </a:xfrm>
          <a:prstGeom prst="rect">
            <a:avLst/>
          </a:prstGeom>
          <a:noFill/>
        </p:spPr>
      </p:pic>
      <p:pic>
        <p:nvPicPr>
          <p:cNvPr id="8195" name="Picture 3" descr="https://sun9-76.userapi.com/impf/c854420/v854420121/c687c/LHflxLFZM-U.jpg?size=2560x1702&amp;quality=96&amp;sign=c592884a5f9d7fac8a3efde7b9367fd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57500"/>
            <a:ext cx="5272215" cy="3505200"/>
          </a:xfrm>
          <a:prstGeom prst="rect">
            <a:avLst/>
          </a:prstGeom>
          <a:noFill/>
        </p:spPr>
      </p:pic>
      <p:pic>
        <p:nvPicPr>
          <p:cNvPr id="8197" name="Picture 5" descr="https://sun9-44.userapi.com/impf/c849320/v849320979/5497c/FCj_gS8SkbU.jpg?size=2560x1707&amp;quality=96&amp;sign=20c73590694afb76453815c3aaa8ece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68200" y="2857500"/>
            <a:ext cx="53710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57200" y="2247900"/>
            <a:ext cx="17541140" cy="2143429"/>
          </a:xfrm>
          <a:prstGeom prst="rect">
            <a:avLst/>
          </a:prstGeom>
          <a:solidFill>
            <a:srgbClr val="FEFFFF">
              <a:alpha val="6000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457200" y="5143500"/>
            <a:ext cx="17449800" cy="2971800"/>
          </a:xfrm>
          <a:prstGeom prst="rect">
            <a:avLst/>
          </a:prstGeom>
          <a:solidFill>
            <a:srgbClr val="FEFFFF">
              <a:alpha val="60000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427883" y="251776"/>
            <a:ext cx="12968704" cy="10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8000" spc="75" dirty="0" err="1" smtClean="0">
                <a:solidFill>
                  <a:srgbClr val="254E72"/>
                </a:solidFill>
                <a:latin typeface="Telegraf"/>
              </a:rPr>
              <a:t>Элемент</a:t>
            </a:r>
            <a:r>
              <a:rPr lang="ru-RU" sz="8000" spc="75" dirty="0" err="1" smtClean="0">
                <a:solidFill>
                  <a:srgbClr val="254E72"/>
                </a:solidFill>
                <a:latin typeface="Telegraf"/>
              </a:rPr>
              <a:t>ы</a:t>
            </a:r>
            <a:r>
              <a:rPr lang="ru-RU" sz="8000" spc="75" dirty="0" smtClean="0">
                <a:solidFill>
                  <a:srgbClr val="254E72"/>
                </a:solidFill>
                <a:latin typeface="Telegraf"/>
              </a:rPr>
              <a:t> программы</a:t>
            </a:r>
            <a:endParaRPr lang="en-US" sz="8000" spc="12" dirty="0">
              <a:solidFill>
                <a:srgbClr val="254E72"/>
              </a:solidFill>
              <a:latin typeface="Arimo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36482" y="5305868"/>
            <a:ext cx="17528098" cy="644287"/>
            <a:chOff x="0" y="0"/>
            <a:chExt cx="23370798" cy="859049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23370798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 lang="en-US" sz="2500" spc="100" dirty="0">
                <a:solidFill>
                  <a:srgbClr val="254E72"/>
                </a:solidFill>
                <a:latin typeface="Assistant Regular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50024" y="393109"/>
              <a:ext cx="22320774" cy="4659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9600" y="5295900"/>
            <a:ext cx="17232541" cy="2806458"/>
            <a:chOff x="203200" y="0"/>
            <a:chExt cx="22976722" cy="3741943"/>
          </a:xfrm>
        </p:grpSpPr>
        <p:sp>
          <p:nvSpPr>
            <p:cNvPr id="10" name="TextBox 10"/>
            <p:cNvSpPr txBox="1"/>
            <p:nvPr/>
          </p:nvSpPr>
          <p:spPr>
            <a:xfrm>
              <a:off x="203200" y="0"/>
              <a:ext cx="22976722" cy="576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4400" spc="1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В </a:t>
              </a:r>
              <a:r>
                <a:rPr lang="en-US" sz="4400" spc="1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рамках</a:t>
              </a:r>
              <a:r>
                <a:rPr lang="en-US" sz="4400" spc="1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4400" spc="1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летних</a:t>
              </a:r>
              <a:r>
                <a:rPr lang="en-US" sz="4400" spc="1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4400" spc="1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смен</a:t>
              </a:r>
              <a:r>
                <a:rPr lang="en-US" sz="4400" spc="1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4400" spc="100" dirty="0" err="1" smtClean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предусмотрен</a:t>
              </a:r>
              <a:r>
                <a:rPr lang="ru-RU" sz="4400" spc="100" dirty="0" smtClean="0">
                  <a:solidFill>
                    <a:srgbClr val="254E72"/>
                  </a:solidFill>
                  <a:latin typeface="Arial Narrow" pitchFamily="34" charset="0"/>
                  <a:cs typeface="Assistant Regular" charset="-79"/>
                </a:rPr>
                <a:t>о</a:t>
              </a:r>
              <a:r>
                <a:rPr lang="en-US" sz="4400" spc="100" dirty="0" smtClean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4400" spc="1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следующие</a:t>
              </a:r>
              <a:r>
                <a:rPr lang="en-US" sz="4400" spc="1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4400" spc="100" dirty="0" err="1" smtClean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направлени</a:t>
              </a:r>
              <a:r>
                <a:rPr lang="ru-RU" sz="4400" spc="100" dirty="0" smtClean="0">
                  <a:solidFill>
                    <a:srgbClr val="254E72"/>
                  </a:solidFill>
                  <a:latin typeface="Arial Narrow" pitchFamily="34" charset="0"/>
                  <a:cs typeface="Assistant Regular" charset="-79"/>
                </a:rPr>
                <a:t>е</a:t>
              </a:r>
              <a:r>
                <a:rPr lang="en-US" sz="4400" spc="100" dirty="0" smtClean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:</a:t>
              </a:r>
              <a:r>
                <a:rPr lang="en-US" sz="4400" spc="48" dirty="0" smtClean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endParaRPr lang="en-US" sz="4400" spc="48" dirty="0">
                <a:solidFill>
                  <a:srgbClr val="254E72"/>
                </a:solidFill>
                <a:latin typeface="Assistant Regular" charset="-79"/>
                <a:cs typeface="Assistant Regular" charset="-79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03200" y="711200"/>
              <a:ext cx="22976722" cy="3030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36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 smtClean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Языковое</a:t>
              </a:r>
              <a:r>
                <a:rPr lang="en-US" sz="3200" dirty="0" smtClean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направление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–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это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обучение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английскому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языку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детей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,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на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которой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происходит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полное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погружение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в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атмосферу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английского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языка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,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ребенок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весело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и с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пользой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проводит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свои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каникулы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.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Языковое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направление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-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это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сочетание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активного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разнообразного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досуга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и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изучения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английского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языка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в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непринужденной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обстановке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в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игровой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форме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с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командой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профессиональных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педагогов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Образовательного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центра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 «</a:t>
              </a:r>
              <a:r>
                <a:rPr lang="en-US" sz="3200" dirty="0" err="1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Ависта</a:t>
              </a:r>
              <a:r>
                <a:rPr lang="en-US" sz="3200" dirty="0">
                  <a:solidFill>
                    <a:srgbClr val="254E72"/>
                  </a:solidFill>
                  <a:latin typeface="Assistant Regular" charset="-79"/>
                  <a:cs typeface="Assistant Regular" charset="-79"/>
                </a:rPr>
                <a:t>». </a:t>
              </a:r>
            </a:p>
            <a:p>
              <a:pPr>
                <a:lnSpc>
                  <a:spcPts val="3000"/>
                </a:lnSpc>
              </a:pPr>
              <a:endParaRPr dirty="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33400" y="2400300"/>
            <a:ext cx="17232541" cy="214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0"/>
              </a:lnSpc>
            </a:pP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Программа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(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обеспечивается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профессиональными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кадрами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,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способными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создавать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атмосферу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добра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и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сотрудничества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):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праздничные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церемонии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открытия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и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закрытия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смен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,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шоу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аниматоров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,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дефиле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,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хит-парады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,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конкурсные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и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игровые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мероприятия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.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Работа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творческих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студий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и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клубов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.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Зрелищные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музыкальные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,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танцевальные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,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концертные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мероприятия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,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молодежные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 </a:t>
            </a:r>
            <a:r>
              <a:rPr lang="en-US" sz="3200" spc="92" dirty="0" err="1">
                <a:solidFill>
                  <a:srgbClr val="254E72"/>
                </a:solidFill>
                <a:latin typeface="Assistant Regular Bold"/>
              </a:rPr>
              <a:t>вечеринки</a:t>
            </a:r>
            <a:r>
              <a:rPr lang="en-US" sz="3200" spc="92" dirty="0">
                <a:solidFill>
                  <a:srgbClr val="254E72"/>
                </a:solidFill>
                <a:latin typeface="Assistant Regular Bold"/>
              </a:rPr>
              <a:t>. </a:t>
            </a:r>
          </a:p>
          <a:p>
            <a:pPr>
              <a:lnSpc>
                <a:spcPts val="3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64557" y="5779543"/>
            <a:ext cx="6977484" cy="2837828"/>
          </a:xfrm>
          <a:prstGeom prst="rect">
            <a:avLst/>
          </a:prstGeom>
          <a:solidFill>
            <a:srgbClr val="FEFFFF">
              <a:alpha val="60000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464557" y="1235287"/>
            <a:ext cx="6977484" cy="3314879"/>
          </a:xfrm>
          <a:prstGeom prst="rect">
            <a:avLst/>
          </a:prstGeom>
          <a:solidFill>
            <a:srgbClr val="FEFFFF">
              <a:alpha val="6000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9144000" y="6567419"/>
            <a:ext cx="7029519" cy="1986875"/>
          </a:xfrm>
          <a:prstGeom prst="rect">
            <a:avLst/>
          </a:prstGeom>
          <a:solidFill>
            <a:srgbClr val="FEFFFF">
              <a:alpha val="6000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9144000" y="1235287"/>
            <a:ext cx="7029519" cy="4544255"/>
          </a:xfrm>
          <a:prstGeom prst="rect">
            <a:avLst/>
          </a:prstGeom>
          <a:solidFill>
            <a:srgbClr val="FEFFFF">
              <a:alpha val="60000"/>
            </a:srgbClr>
          </a:solidFill>
        </p:spPr>
      </p:sp>
      <p:grpSp>
        <p:nvGrpSpPr>
          <p:cNvPr id="6" name="Group 6"/>
          <p:cNvGrpSpPr/>
          <p:nvPr/>
        </p:nvGrpSpPr>
        <p:grpSpPr>
          <a:xfrm>
            <a:off x="2012157" y="6226691"/>
            <a:ext cx="5882285" cy="1781314"/>
            <a:chOff x="0" y="0"/>
            <a:chExt cx="7843047" cy="2375086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7843047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33"/>
                </a:lnSpc>
              </a:pPr>
              <a:r>
                <a:rPr lang="en-US" sz="2778" b="1" spc="111" dirty="0" err="1">
                  <a:solidFill>
                    <a:srgbClr val="254E72"/>
                  </a:solidFill>
                  <a:latin typeface="Assistant Regular Bold"/>
                </a:rPr>
                <a:t>Безопасность</a:t>
              </a:r>
              <a:endParaRPr lang="en-US" sz="2778" b="1" spc="111" dirty="0">
                <a:solidFill>
                  <a:srgbClr val="254E72"/>
                </a:solidFill>
                <a:latin typeface="Assistant Regular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27729"/>
              <a:ext cx="7843047" cy="1647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33"/>
                </a:lnSpc>
              </a:pPr>
              <a:r>
                <a:rPr lang="en-US" sz="2222">
                  <a:solidFill>
                    <a:srgbClr val="254E72"/>
                  </a:solidFill>
                  <a:latin typeface="Assistant Regular"/>
                </a:rPr>
                <a:t>На территории обеспечен общественный порядок и охрана жизнедеятельности детейпрофессиональной охранной.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67119" y="7117348"/>
            <a:ext cx="5583281" cy="887017"/>
            <a:chOff x="0" y="0"/>
            <a:chExt cx="7444375" cy="118269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7444375" cy="522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64"/>
                </a:lnSpc>
              </a:pPr>
              <a:r>
                <a:rPr lang="en-US" sz="2636" b="1" spc="105" dirty="0" err="1">
                  <a:solidFill>
                    <a:srgbClr val="254E72"/>
                  </a:solidFill>
                  <a:latin typeface="Assistant Regular Bold"/>
                </a:rPr>
                <a:t>Доп</a:t>
              </a:r>
              <a:r>
                <a:rPr lang="en-US" sz="2636" b="1" spc="105" dirty="0">
                  <a:solidFill>
                    <a:srgbClr val="254E72"/>
                  </a:solidFill>
                  <a:latin typeface="Assistant Regular Bold"/>
                </a:rPr>
                <a:t>. </a:t>
              </a:r>
              <a:r>
                <a:rPr lang="en-US" sz="2636" b="1" spc="105" dirty="0" err="1">
                  <a:solidFill>
                    <a:srgbClr val="254E72"/>
                  </a:solidFill>
                  <a:latin typeface="Assistant Regular Bold"/>
                </a:rPr>
                <a:t>услуги</a:t>
              </a:r>
              <a:endParaRPr lang="en-US" sz="2636" b="1" spc="105" dirty="0">
                <a:solidFill>
                  <a:srgbClr val="254E72"/>
                </a:solidFill>
                <a:latin typeface="Assistant Regular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96873"/>
              <a:ext cx="7444375" cy="485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64"/>
                </a:lnSpc>
              </a:pPr>
              <a:r>
                <a:rPr lang="en-US" sz="2109">
                  <a:solidFill>
                    <a:srgbClr val="254E72"/>
                  </a:solidFill>
                  <a:latin typeface="Assistant Regular"/>
                </a:rPr>
                <a:t>Экскурсионное обслуживание.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753883" y="1589443"/>
            <a:ext cx="5809754" cy="3843087"/>
            <a:chOff x="0" y="9525"/>
            <a:chExt cx="7746339" cy="512411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9525"/>
              <a:ext cx="7746339" cy="543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92"/>
                </a:lnSpc>
              </a:pPr>
              <a:r>
                <a:rPr lang="en-US" sz="2743" b="1" spc="109" dirty="0" err="1">
                  <a:solidFill>
                    <a:srgbClr val="254E72"/>
                  </a:solidFill>
                  <a:latin typeface="Assistant Regular Bold"/>
                </a:rPr>
                <a:t>Медицинское</a:t>
              </a:r>
              <a:r>
                <a:rPr lang="en-US" sz="2743" b="1" spc="109" dirty="0">
                  <a:solidFill>
                    <a:srgbClr val="254E72"/>
                  </a:solidFill>
                  <a:latin typeface="Assistant Regular Bold"/>
                </a:rPr>
                <a:t> </a:t>
              </a:r>
              <a:r>
                <a:rPr lang="en-US" sz="2743" b="1" spc="109" dirty="0" err="1">
                  <a:solidFill>
                    <a:srgbClr val="254E72"/>
                  </a:solidFill>
                  <a:latin typeface="Assistant Regular Bold"/>
                </a:rPr>
                <a:t>обслуживание</a:t>
              </a:r>
              <a:endParaRPr lang="en-US" sz="2743" b="1" spc="109" dirty="0">
                <a:solidFill>
                  <a:srgbClr val="254E72"/>
                </a:solidFill>
                <a:latin typeface="Assistant Regular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27458"/>
              <a:ext cx="7746339" cy="440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92"/>
                </a:lnSpc>
              </a:pPr>
              <a:r>
                <a:rPr lang="en-US" sz="2195">
                  <a:solidFill>
                    <a:srgbClr val="254E72"/>
                  </a:solidFill>
                  <a:latin typeface="Assistant Regular"/>
                </a:rPr>
                <a:t>Отдельно стоящий медицинский корпус. Возможно амбулаторное и стационарное оказание медицинской помощи. Круглосуточное дежурство. Все дети на период пребывания в лагере застрахованы по двум направлениям: медицинское страхование и от несчастного случая.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053582" y="2002070"/>
            <a:ext cx="5882285" cy="1781314"/>
            <a:chOff x="0" y="0"/>
            <a:chExt cx="7843047" cy="237508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7843047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33"/>
                </a:lnSpc>
              </a:pPr>
              <a:r>
                <a:rPr lang="en-US" sz="2778" b="1" spc="111" dirty="0" err="1">
                  <a:solidFill>
                    <a:srgbClr val="254E72"/>
                  </a:solidFill>
                  <a:latin typeface="Assistant Regular Bold"/>
                </a:rPr>
                <a:t>Спорт</a:t>
              </a:r>
              <a:endParaRPr lang="en-US" sz="2778" b="1" spc="111" dirty="0">
                <a:solidFill>
                  <a:srgbClr val="254E72"/>
                </a:solidFill>
                <a:latin typeface="Assistant Regular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727729"/>
              <a:ext cx="7843047" cy="1647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33"/>
                </a:lnSpc>
              </a:pPr>
              <a:r>
                <a:rPr lang="en-US" sz="2222">
                  <a:solidFill>
                    <a:srgbClr val="254E72"/>
                  </a:solidFill>
                  <a:latin typeface="Assistant Regular"/>
                </a:rPr>
                <a:t>Тренажерный зал, теннис, волейбол, футбол, баскетбол, плавание. Проведение спортивных соревнований.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670</Words>
  <Application>Microsoft Office PowerPoint</Application>
  <PresentationFormat>Произвольный</PresentationFormat>
  <Paragraphs>94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Arial</vt:lpstr>
      <vt:lpstr>Calibri</vt:lpstr>
      <vt:lpstr>Arimo Bold</vt:lpstr>
      <vt:lpstr>Arimo</vt:lpstr>
      <vt:lpstr>-apple-system</vt:lpstr>
      <vt:lpstr>Assistant Bold</vt:lpstr>
      <vt:lpstr>Telegraf</vt:lpstr>
      <vt:lpstr>Assistant Bold Bold</vt:lpstr>
      <vt:lpstr>Assistant Regular</vt:lpstr>
      <vt:lpstr>Assistant Regular Bold</vt:lpstr>
      <vt:lpstr>Arial Narrow</vt:lpstr>
      <vt:lpstr>Trebuchet MS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база отдыха «Лесная поляна» Среднерусского института управления филиала -РАНХиГС Орловская область, Орловский район, Становское с/п, д. Становое Тел: 89616256358 e-mail: lp.orel@mail.ru</dc:title>
  <dc:creator>Воробьева</dc:creator>
  <cp:lastModifiedBy>Балашов</cp:lastModifiedBy>
  <cp:revision>11</cp:revision>
  <dcterms:created xsi:type="dcterms:W3CDTF">2006-08-16T00:00:00Z</dcterms:created>
  <dcterms:modified xsi:type="dcterms:W3CDTF">2021-03-24T12:07:35Z</dcterms:modified>
  <dc:identifier>DAEZkeMy_zk</dc:identifier>
</cp:coreProperties>
</file>